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9" r:id="rId5"/>
    <p:sldId id="259" r:id="rId6"/>
    <p:sldId id="271" r:id="rId7"/>
    <p:sldId id="260" r:id="rId8"/>
    <p:sldId id="261" r:id="rId9"/>
    <p:sldId id="262" r:id="rId10"/>
    <p:sldId id="263" r:id="rId11"/>
    <p:sldId id="264" r:id="rId12"/>
    <p:sldId id="265" r:id="rId13"/>
    <p:sldId id="267" r:id="rId14"/>
    <p:sldId id="270" r:id="rId15"/>
    <p:sldId id="26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01" d="100"/>
          <a:sy n="101" d="100"/>
        </p:scale>
        <p:origin x="150"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8/21/2025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dirty="0"/>
              <a:t>8/21/2025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8/21/2025</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8/21/2025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f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5.jfif"/><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28.jfif"/><Relationship Id="rId2" Type="http://schemas.openxmlformats.org/officeDocument/2006/relationships/image" Target="../media/image25.jfif"/><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19.jfif"/><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8.jfif"/><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875" y="4354116"/>
            <a:ext cx="4248150" cy="2389584"/>
          </a:xfrm>
          <a:prstGeom prst="rect">
            <a:avLst/>
          </a:prstGeom>
        </p:spPr>
      </p:pic>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81300" cy="871594"/>
          </a:xfrm>
          <a:prstGeom prst="rect">
            <a:avLst/>
          </a:prstGeom>
        </p:spPr>
      </p:pic>
      <p:sp>
        <p:nvSpPr>
          <p:cNvPr id="4" name="Текст 3">
            <a:extLst>
              <a:ext uri="{FF2B5EF4-FFF2-40B4-BE49-F238E27FC236}">
                <a16:creationId xmlns:a16="http://schemas.microsoft.com/office/drawing/2014/main" id="{B858A39F-B09F-F424-5E45-F28B69CDC15A}"/>
              </a:ext>
            </a:extLst>
          </p:cNvPr>
          <p:cNvSpPr txBox="1">
            <a:spLocks/>
          </p:cNvSpPr>
          <p:nvPr/>
        </p:nvSpPr>
        <p:spPr>
          <a:xfrm>
            <a:off x="371476" y="2638425"/>
            <a:ext cx="11509086" cy="409575"/>
          </a:xfrm>
          <a:prstGeom prst="rect">
            <a:avLst/>
          </a:prstGeom>
          <a:ln>
            <a:noFill/>
          </a:ln>
          <a:effectLst>
            <a:innerShdw blurRad="63500" dist="50800" dir="16200000">
              <a:prstClr val="black">
                <a:alpha val="50000"/>
              </a:prstClr>
            </a:innerShdw>
          </a:effectLst>
        </p:spPr>
        <p:txBody>
          <a:bodyPr vert="horz" lIns="91440" tIns="45720" rIns="91440" bIns="45720" rtlCol="0" anchor="ctr">
            <a:noAutofit/>
          </a:bodyP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tabLst>
                <a:tab pos="720725" algn="l"/>
              </a:tabLst>
            </a:pPr>
            <a:r>
              <a:rPr lang="ru-RU" sz="1800" b="1" dirty="0" smtClean="0">
                <a:solidFill>
                  <a:schemeClr val="tx1"/>
                </a:solidFill>
              </a:rPr>
              <a:t>1. Организация </a:t>
            </a:r>
            <a:r>
              <a:rPr lang="ru-RU" sz="1800" b="1" dirty="0">
                <a:solidFill>
                  <a:schemeClr val="tx1"/>
                </a:solidFill>
              </a:rPr>
              <a:t>и проведение мероприятий при поступлении угроз </a:t>
            </a:r>
            <a:r>
              <a:rPr lang="ru-RU" sz="1800" b="1" dirty="0" err="1">
                <a:solidFill>
                  <a:schemeClr val="tx1"/>
                </a:solidFill>
              </a:rPr>
              <a:t>терхарактера</a:t>
            </a:r>
            <a:r>
              <a:rPr lang="ru-RU" sz="1800" b="1" dirty="0">
                <a:solidFill>
                  <a:schemeClr val="tx1"/>
                </a:solidFill>
              </a:rPr>
              <a:t> в учреждения ДЗМ</a:t>
            </a:r>
          </a:p>
        </p:txBody>
      </p:sp>
      <p:sp>
        <p:nvSpPr>
          <p:cNvPr id="5" name="TextBox 4"/>
          <p:cNvSpPr txBox="1"/>
          <p:nvPr/>
        </p:nvSpPr>
        <p:spPr>
          <a:xfrm>
            <a:off x="1389148" y="771525"/>
            <a:ext cx="8874544" cy="1200329"/>
          </a:xfrm>
          <a:prstGeom prst="rect">
            <a:avLst/>
          </a:prstGeom>
          <a:noFill/>
        </p:spPr>
        <p:txBody>
          <a:bodyPr wrap="none" rtlCol="0">
            <a:spAutoFit/>
          </a:bodyPr>
          <a:lstStyle/>
          <a:p>
            <a:pPr algn="ctr"/>
            <a:r>
              <a:rPr lang="ru-RU" sz="2400" b="1" u="sng" dirty="0" smtClean="0">
                <a:solidFill>
                  <a:srgbClr val="0070C0"/>
                </a:solidFill>
              </a:rPr>
              <a:t>Тема занятия: </a:t>
            </a:r>
            <a:r>
              <a:rPr lang="ru-RU" sz="2400" b="1" dirty="0" smtClean="0">
                <a:solidFill>
                  <a:srgbClr val="0070C0"/>
                </a:solidFill>
              </a:rPr>
              <a:t>«Организация </a:t>
            </a:r>
            <a:r>
              <a:rPr lang="ru-RU" sz="2400" b="1" dirty="0">
                <a:solidFill>
                  <a:srgbClr val="0070C0"/>
                </a:solidFill>
              </a:rPr>
              <a:t>и проведение мероприятий </a:t>
            </a:r>
            <a:endParaRPr lang="ru-RU" sz="2400" b="1" dirty="0" smtClean="0">
              <a:solidFill>
                <a:srgbClr val="0070C0"/>
              </a:solidFill>
            </a:endParaRPr>
          </a:p>
          <a:p>
            <a:pPr algn="ctr"/>
            <a:r>
              <a:rPr lang="ru-RU" sz="2400" b="1" dirty="0" smtClean="0">
                <a:solidFill>
                  <a:srgbClr val="0070C0"/>
                </a:solidFill>
              </a:rPr>
              <a:t>по </a:t>
            </a:r>
            <a:r>
              <a:rPr lang="ru-RU" sz="2400" b="1" dirty="0">
                <a:solidFill>
                  <a:srgbClr val="0070C0"/>
                </a:solidFill>
              </a:rPr>
              <a:t>АТЗ объектов (территорий) </a:t>
            </a:r>
            <a:endParaRPr lang="ru-RU" sz="2400" b="1" dirty="0" smtClean="0">
              <a:solidFill>
                <a:srgbClr val="0070C0"/>
              </a:solidFill>
            </a:endParaRPr>
          </a:p>
          <a:p>
            <a:pPr algn="ctr"/>
            <a:r>
              <a:rPr lang="ru-RU" sz="2400" b="1" dirty="0" smtClean="0">
                <a:solidFill>
                  <a:srgbClr val="0070C0"/>
                </a:solidFill>
              </a:rPr>
              <a:t>учреждений </a:t>
            </a:r>
            <a:r>
              <a:rPr lang="ru-RU" sz="2400" b="1" dirty="0">
                <a:solidFill>
                  <a:srgbClr val="0070C0"/>
                </a:solidFill>
              </a:rPr>
              <a:t>подведомственных ДЗМ г. Москвы</a:t>
            </a:r>
            <a:r>
              <a:rPr lang="ru-RU" sz="2400" b="1" dirty="0" smtClean="0">
                <a:solidFill>
                  <a:srgbClr val="0070C0"/>
                </a:solidFill>
              </a:rPr>
              <a:t>»</a:t>
            </a:r>
            <a:endParaRPr lang="ru-RU" sz="2400" b="1" dirty="0">
              <a:solidFill>
                <a:srgbClr val="0070C0"/>
              </a:solidFill>
            </a:endParaRPr>
          </a:p>
        </p:txBody>
      </p:sp>
      <p:sp>
        <p:nvSpPr>
          <p:cNvPr id="6" name="TextBox 5"/>
          <p:cNvSpPr txBox="1"/>
          <p:nvPr/>
        </p:nvSpPr>
        <p:spPr>
          <a:xfrm>
            <a:off x="3038476" y="1981200"/>
            <a:ext cx="5672000" cy="523220"/>
          </a:xfrm>
          <a:prstGeom prst="rect">
            <a:avLst/>
          </a:prstGeom>
          <a:noFill/>
        </p:spPr>
        <p:txBody>
          <a:bodyPr wrap="square" rtlCol="0">
            <a:spAutoFit/>
          </a:bodyPr>
          <a:lstStyle/>
          <a:p>
            <a:pPr algn="ctr"/>
            <a:r>
              <a:rPr lang="ru-RU" sz="2800" b="1" dirty="0" smtClean="0"/>
              <a:t>Рассматриваемые вопросы</a:t>
            </a:r>
            <a:endParaRPr lang="ru-RU" sz="2800" b="1" dirty="0"/>
          </a:p>
        </p:txBody>
      </p:sp>
      <p:sp>
        <p:nvSpPr>
          <p:cNvPr id="8" name="Прямоугольник 7"/>
          <p:cNvSpPr/>
          <p:nvPr/>
        </p:nvSpPr>
        <p:spPr>
          <a:xfrm>
            <a:off x="361949" y="3276511"/>
            <a:ext cx="11630026" cy="646331"/>
          </a:xfrm>
          <a:prstGeom prst="rect">
            <a:avLst/>
          </a:prstGeom>
        </p:spPr>
        <p:txBody>
          <a:bodyPr wrap="square">
            <a:spAutoFit/>
          </a:bodyPr>
          <a:lstStyle/>
          <a:p>
            <a:pPr>
              <a:tabLst>
                <a:tab pos="720725" algn="l"/>
              </a:tabLst>
            </a:pPr>
            <a:r>
              <a:rPr lang="ru-RU" b="1" dirty="0" smtClean="0"/>
              <a:t>2. Порядок </a:t>
            </a:r>
            <a:r>
              <a:rPr lang="ru-RU" b="1" dirty="0"/>
              <a:t>формирования материалов по противодействию </a:t>
            </a:r>
            <a:endParaRPr lang="ru-RU" b="1" dirty="0" smtClean="0"/>
          </a:p>
          <a:p>
            <a:pPr>
              <a:tabLst>
                <a:tab pos="720725" algn="l"/>
              </a:tabLst>
            </a:pPr>
            <a:r>
              <a:rPr lang="ru-RU" b="1" dirty="0" smtClean="0"/>
              <a:t>терроризма </a:t>
            </a:r>
            <a:r>
              <a:rPr lang="ru-RU" b="1" dirty="0"/>
              <a:t>на сайтах учреждений ДЗМ</a:t>
            </a:r>
          </a:p>
        </p:txBody>
      </p:sp>
      <p:sp>
        <p:nvSpPr>
          <p:cNvPr id="10" name="Прямоугольник 9"/>
          <p:cNvSpPr/>
          <p:nvPr/>
        </p:nvSpPr>
        <p:spPr>
          <a:xfrm>
            <a:off x="295274" y="4401235"/>
            <a:ext cx="4705351" cy="369332"/>
          </a:xfrm>
          <a:prstGeom prst="rect">
            <a:avLst/>
          </a:prstGeom>
        </p:spPr>
        <p:txBody>
          <a:bodyPr wrap="square">
            <a:spAutoFit/>
          </a:bodyPr>
          <a:lstStyle/>
          <a:p>
            <a:pPr>
              <a:tabLst>
                <a:tab pos="720725" algn="l"/>
              </a:tabLst>
            </a:pPr>
            <a:r>
              <a:rPr lang="ru-RU" b="1" dirty="0" smtClean="0"/>
              <a:t>4. Обсуждение </a:t>
            </a:r>
            <a:r>
              <a:rPr lang="ru-RU" b="1" dirty="0"/>
              <a:t>проблемных вопросов.</a:t>
            </a:r>
          </a:p>
        </p:txBody>
      </p:sp>
      <p:sp>
        <p:nvSpPr>
          <p:cNvPr id="9" name="Прямоугольник 8"/>
          <p:cNvSpPr/>
          <p:nvPr/>
        </p:nvSpPr>
        <p:spPr>
          <a:xfrm>
            <a:off x="0" y="3952786"/>
            <a:ext cx="11953876" cy="369332"/>
          </a:xfrm>
          <a:prstGeom prst="rect">
            <a:avLst/>
          </a:prstGeom>
        </p:spPr>
        <p:txBody>
          <a:bodyPr wrap="square">
            <a:spAutoFit/>
          </a:bodyPr>
          <a:lstStyle/>
          <a:p>
            <a:pPr algn="ctr">
              <a:tabLst>
                <a:tab pos="720725" algn="l"/>
              </a:tabLst>
            </a:pPr>
            <a:r>
              <a:rPr lang="ru-RU" b="1" dirty="0" smtClean="0"/>
              <a:t>3. Организация </a:t>
            </a:r>
            <a:r>
              <a:rPr lang="ru-RU" b="1" dirty="0"/>
              <a:t>взаимодействия по вопросам безопасности и антитеррористической </a:t>
            </a:r>
            <a:r>
              <a:rPr lang="ru-RU" b="1" dirty="0" smtClean="0"/>
              <a:t>защищенности</a:t>
            </a:r>
            <a:endParaRPr lang="ru-RU" b="1" dirty="0"/>
          </a:p>
        </p:txBody>
      </p:sp>
    </p:spTree>
    <p:extLst>
      <p:ext uri="{BB962C8B-B14F-4D97-AF65-F5344CB8AC3E}">
        <p14:creationId xmlns:p14="http://schemas.microsoft.com/office/powerpoint/2010/main" val="14979017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7475" y="202860"/>
            <a:ext cx="8199377" cy="923330"/>
          </a:xfrm>
          <a:prstGeom prst="rect">
            <a:avLst/>
          </a:prstGeom>
          <a:noFill/>
        </p:spPr>
        <p:txBody>
          <a:bodyPr wrap="square" rtlCol="0">
            <a:spAutoFit/>
          </a:bodyPr>
          <a:lstStyle/>
          <a:p>
            <a:pPr algn="ctr"/>
            <a:r>
              <a:rPr lang="ru-RU" b="1" dirty="0"/>
              <a:t>Для предотвращения реализации угроз безопасности информации, </a:t>
            </a:r>
            <a:endParaRPr lang="ru-RU" b="1" dirty="0" smtClean="0"/>
          </a:p>
          <a:p>
            <a:pPr algn="ctr"/>
            <a:r>
              <a:rPr lang="ru-RU" b="1" dirty="0" smtClean="0"/>
              <a:t>связанных </a:t>
            </a:r>
            <a:r>
              <a:rPr lang="ru-RU" b="1" dirty="0"/>
              <a:t>с деятельностью хакерских группировок по </a:t>
            </a:r>
            <a:r>
              <a:rPr lang="ru-RU" b="1" dirty="0" err="1"/>
              <a:t>фишинговым</a:t>
            </a:r>
            <a:r>
              <a:rPr lang="ru-RU" b="1" dirty="0"/>
              <a:t> </a:t>
            </a:r>
            <a:endParaRPr lang="ru-RU" b="1" dirty="0" smtClean="0"/>
          </a:p>
          <a:p>
            <a:pPr algn="ctr"/>
            <a:r>
              <a:rPr lang="ru-RU" b="1" dirty="0" smtClean="0"/>
              <a:t>рассылкам</a:t>
            </a:r>
            <a:r>
              <a:rPr lang="ru-RU" b="1" dirty="0"/>
              <a:t>, необходимо принять следующие меры защиты:</a:t>
            </a:r>
          </a:p>
        </p:txBody>
      </p:sp>
      <p:sp>
        <p:nvSpPr>
          <p:cNvPr id="5" name="TextBox 4"/>
          <p:cNvSpPr txBox="1"/>
          <p:nvPr/>
        </p:nvSpPr>
        <p:spPr>
          <a:xfrm>
            <a:off x="180527" y="1326047"/>
            <a:ext cx="11789800" cy="4247317"/>
          </a:xfrm>
          <a:prstGeom prst="rect">
            <a:avLst/>
          </a:prstGeom>
          <a:noFill/>
        </p:spPr>
        <p:txBody>
          <a:bodyPr wrap="square" rtlCol="0">
            <a:spAutoFit/>
          </a:bodyPr>
          <a:lstStyle/>
          <a:p>
            <a:pPr indent="-285750" algn="just">
              <a:buFont typeface="Arial" panose="020B0604020202020204" pitchFamily="34" charset="0"/>
              <a:buChar char="•"/>
            </a:pPr>
            <a:r>
              <a:rPr lang="ru-RU" dirty="0"/>
              <a:t>Производить проверку почтовых вложений с использованием средств антивирусной защиты используемых в учреждении.</a:t>
            </a:r>
          </a:p>
          <a:p>
            <a:pPr indent="-285750" algn="just">
              <a:buFont typeface="Arial" panose="020B0604020202020204" pitchFamily="34" charset="0"/>
              <a:buChar char="•"/>
            </a:pPr>
            <a:r>
              <a:rPr lang="ru-RU" dirty="0"/>
              <a:t>Проверять имя домена отправителя </a:t>
            </a:r>
            <a:r>
              <a:rPr lang="ru-RU" dirty="0" err="1" smtClean="0"/>
              <a:t>эл.письма</a:t>
            </a:r>
            <a:r>
              <a:rPr lang="ru-RU" dirty="0" smtClean="0"/>
              <a:t> </a:t>
            </a:r>
            <a:r>
              <a:rPr lang="ru-RU" dirty="0"/>
              <a:t>в целях идентификации отправителя. Для этого необходимо обращать внимание на наименование почтового адреса (домена), указанного после символа «@», и сопоставлять его с адресами (доменами) органов (организаций), с которыми осуществляется служебная переписка.</a:t>
            </a:r>
          </a:p>
          <a:p>
            <a:pPr indent="-285750" algn="just">
              <a:buFont typeface="Arial" panose="020B0604020202020204" pitchFamily="34" charset="0"/>
              <a:buChar char="•"/>
            </a:pPr>
            <a:r>
              <a:rPr lang="ru-RU" dirty="0" smtClean="0"/>
              <a:t>Получение </a:t>
            </a:r>
            <a:r>
              <a:rPr lang="ru-RU" dirty="0"/>
              <a:t>почтовых вложений </a:t>
            </a:r>
            <a:r>
              <a:rPr lang="ru-RU" dirty="0" err="1" smtClean="0"/>
              <a:t>осуществлояется</a:t>
            </a:r>
            <a:r>
              <a:rPr lang="ru-RU" dirty="0" smtClean="0"/>
              <a:t> только </a:t>
            </a:r>
            <a:r>
              <a:rPr lang="ru-RU" dirty="0"/>
              <a:t>от известных отправителей. Для этого необходимо организовать ведение списков адресов электронной почты органов (организаций), с которыми осуществляется взаимодействие.</a:t>
            </a:r>
          </a:p>
          <a:p>
            <a:pPr indent="-285750" algn="just">
              <a:buFont typeface="Arial" panose="020B0604020202020204" pitchFamily="34" charset="0"/>
              <a:buChar char="•"/>
            </a:pPr>
            <a:r>
              <a:rPr lang="ru-RU" dirty="0"/>
              <a:t>Не открывать и не загружать почтовые вложения писем с тематикой, не относящейся к деятельности органа (организации).</a:t>
            </a:r>
          </a:p>
          <a:p>
            <a:pPr indent="-285750" algn="just">
              <a:buFont typeface="Arial" panose="020B0604020202020204" pitchFamily="34" charset="0"/>
              <a:buChar char="•"/>
            </a:pPr>
            <a:r>
              <a:rPr lang="ru-RU" dirty="0"/>
              <a:t>Осуществлять работу с </a:t>
            </a:r>
            <a:r>
              <a:rPr lang="ru-RU" dirty="0" err="1" smtClean="0"/>
              <a:t>эл.почтой</a:t>
            </a:r>
            <a:r>
              <a:rPr lang="ru-RU" dirty="0" smtClean="0"/>
              <a:t> </a:t>
            </a:r>
            <a:r>
              <a:rPr lang="ru-RU" dirty="0"/>
              <a:t>под учетными записями пользователей операционной системы с минимальными возможными привилегиями.</a:t>
            </a:r>
          </a:p>
          <a:p>
            <a:pPr indent="-285750" algn="just">
              <a:buFont typeface="Arial" panose="020B0604020202020204" pitchFamily="34" charset="0"/>
              <a:buChar char="•"/>
            </a:pPr>
            <a:r>
              <a:rPr lang="ru-RU" dirty="0"/>
              <a:t>Обеспечить на уровне сетевых средств защиты информации ограничение обращений к следующим адресам, используя схему доступа по «черным» или «белым» спискам: «.</a:t>
            </a:r>
            <a:r>
              <a:rPr lang="ru-RU" dirty="0" err="1"/>
              <a:t>com</a:t>
            </a:r>
            <a:r>
              <a:rPr lang="ru-RU" dirty="0"/>
              <a:t>; .</a:t>
            </a:r>
            <a:r>
              <a:rPr lang="ru-RU" dirty="0" err="1"/>
              <a:t>net</a:t>
            </a:r>
            <a:r>
              <a:rPr lang="ru-RU" dirty="0"/>
              <a:t>; .</a:t>
            </a:r>
            <a:r>
              <a:rPr lang="ru-RU" dirty="0" err="1"/>
              <a:t>org</a:t>
            </a:r>
            <a:r>
              <a:rPr lang="ru-RU" dirty="0"/>
              <a:t>; » и т.д.</a:t>
            </a:r>
          </a:p>
        </p:txBody>
      </p:sp>
      <p:sp>
        <p:nvSpPr>
          <p:cNvPr id="6" name="TextBox 5"/>
          <p:cNvSpPr txBox="1"/>
          <p:nvPr/>
        </p:nvSpPr>
        <p:spPr>
          <a:xfrm>
            <a:off x="636280" y="5524131"/>
            <a:ext cx="11555720" cy="1200329"/>
          </a:xfrm>
          <a:prstGeom prst="rect">
            <a:avLst/>
          </a:prstGeom>
          <a:noFill/>
        </p:spPr>
        <p:txBody>
          <a:bodyPr wrap="square" rtlCol="0">
            <a:spAutoFit/>
          </a:bodyPr>
          <a:lstStyle/>
          <a:p>
            <a:pPr algn="ctr"/>
            <a:r>
              <a:rPr lang="ru-RU" b="1" dirty="0">
                <a:solidFill>
                  <a:srgbClr val="FF0000"/>
                </a:solidFill>
              </a:rPr>
              <a:t>Полученную информацию о </a:t>
            </a:r>
            <a:r>
              <a:rPr lang="ru-RU" b="1" dirty="0" err="1">
                <a:solidFill>
                  <a:srgbClr val="FF0000"/>
                </a:solidFill>
              </a:rPr>
              <a:t>теругрозах</a:t>
            </a:r>
            <a:r>
              <a:rPr lang="ru-RU" b="1" dirty="0">
                <a:solidFill>
                  <a:srgbClr val="FF0000"/>
                </a:solidFill>
              </a:rPr>
              <a:t> незамедлительно направлять в СОКБ ГБУЗ особого типа «МТНПЦМК (ЦЭМП)» в целях своевременного информирования УФСБ по Москве и Московской области для принятия соответствующих мер реагирования (блокирования телефонных номеров и ЭПЯ отправителя в целях исключения повторных угроз)</a:t>
            </a: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781300" cy="871594"/>
          </a:xfrm>
          <a:prstGeom prst="rect">
            <a:avLst/>
          </a:prstGeom>
        </p:spPr>
      </p:pic>
    </p:spTree>
    <p:extLst>
      <p:ext uri="{BB962C8B-B14F-4D97-AF65-F5344CB8AC3E}">
        <p14:creationId xmlns:p14="http://schemas.microsoft.com/office/powerpoint/2010/main" val="1268139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7975" y="745785"/>
            <a:ext cx="6829424" cy="646331"/>
          </a:xfrm>
          <a:prstGeom prst="rect">
            <a:avLst/>
          </a:prstGeom>
          <a:noFill/>
        </p:spPr>
        <p:txBody>
          <a:bodyPr wrap="square" rtlCol="0">
            <a:spAutoFit/>
          </a:bodyPr>
          <a:lstStyle/>
          <a:p>
            <a:pPr algn="ctr"/>
            <a:r>
              <a:rPr lang="ru-RU" b="1" dirty="0" smtClean="0"/>
              <a:t>Примерный</a:t>
            </a:r>
            <a:r>
              <a:rPr lang="ru-RU" b="1" dirty="0" smtClean="0">
                <a:solidFill>
                  <a:srgbClr val="FFFF00"/>
                </a:solidFill>
                <a:effectLst>
                  <a:glow rad="228600">
                    <a:schemeClr val="accent3">
                      <a:satMod val="175000"/>
                      <a:alpha val="40000"/>
                    </a:schemeClr>
                  </a:glow>
                </a:effectLst>
                <a:latin typeface="Times New Roman" panose="02020603050405020304" pitchFamily="18" charset="0"/>
                <a:cs typeface="Times New Roman" panose="02020603050405020304" pitchFamily="18" charset="0"/>
              </a:rPr>
              <a:t> </a:t>
            </a:r>
            <a:r>
              <a:rPr lang="ru-RU" b="1" dirty="0"/>
              <a:t>перечень ключевых слов </a:t>
            </a:r>
            <a:endParaRPr lang="ru-RU" b="1" dirty="0" smtClean="0"/>
          </a:p>
          <a:p>
            <a:pPr algn="ctr"/>
            <a:r>
              <a:rPr lang="ru-RU" b="1" dirty="0" smtClean="0"/>
              <a:t>используемых </a:t>
            </a:r>
            <a:r>
              <a:rPr lang="ru-RU" b="1" dirty="0"/>
              <a:t>в электронных сообщениях террористами:</a:t>
            </a:r>
          </a:p>
        </p:txBody>
      </p:sp>
      <p:sp>
        <p:nvSpPr>
          <p:cNvPr id="5" name="TextBox 4"/>
          <p:cNvSpPr txBox="1"/>
          <p:nvPr/>
        </p:nvSpPr>
        <p:spPr>
          <a:xfrm>
            <a:off x="1934831" y="1958614"/>
            <a:ext cx="3107618" cy="4031873"/>
          </a:xfrm>
          <a:prstGeom prst="rect">
            <a:avLst/>
          </a:prstGeom>
          <a:noFill/>
        </p:spPr>
        <p:txBody>
          <a:bodyPr wrap="square" rtlCol="0">
            <a:spAutoFit/>
          </a:bodyPr>
          <a:lstStyle/>
          <a:p>
            <a:pPr indent="-285750">
              <a:buFont typeface="Arial" panose="020B0604020202020204" pitchFamily="34" charset="0"/>
              <a:buChar char="•"/>
            </a:pPr>
            <a:r>
              <a:rPr lang="en-US" sz="1600" b="1" dirty="0"/>
              <a:t>)!(</a:t>
            </a:r>
            <a:r>
              <a:rPr lang="en-US" sz="1600" b="1" dirty="0" err="1"/>
              <a:t>epTBy</a:t>
            </a:r>
            <a:endParaRPr lang="en-US" sz="1600" b="1" dirty="0"/>
          </a:p>
          <a:p>
            <a:pPr indent="-285750">
              <a:buFont typeface="Arial" panose="020B0604020202020204" pitchFamily="34" charset="0"/>
              <a:buChar char="•"/>
            </a:pPr>
            <a:r>
              <a:rPr lang="en-US" sz="1600" b="1" dirty="0"/>
              <a:t>/-\</a:t>
            </a:r>
            <a:r>
              <a:rPr lang="ru-RU" sz="1600" b="1" dirty="0"/>
              <a:t>Л/-\ХУ</a:t>
            </a:r>
          </a:p>
          <a:p>
            <a:pPr indent="-285750">
              <a:buFont typeface="Arial" panose="020B0604020202020204" pitchFamily="34" charset="0"/>
              <a:buChar char="•"/>
            </a:pPr>
            <a:r>
              <a:rPr lang="ru-RU" sz="1600" b="1" dirty="0"/>
              <a:t>?3?8</a:t>
            </a:r>
          </a:p>
          <a:p>
            <a:pPr indent="-285750">
              <a:buFont typeface="Arial" panose="020B0604020202020204" pitchFamily="34" charset="0"/>
              <a:buChar char="•"/>
            </a:pPr>
            <a:r>
              <a:rPr lang="ru-RU" sz="1600" b="1" dirty="0"/>
              <a:t>0Б0ЙМ0'Й</a:t>
            </a:r>
          </a:p>
          <a:p>
            <a:pPr indent="-285750">
              <a:buFont typeface="Arial" panose="020B0604020202020204" pitchFamily="34" charset="0"/>
              <a:buChar char="•"/>
            </a:pPr>
            <a:r>
              <a:rPr lang="ru-RU" sz="1600" b="1" dirty="0"/>
              <a:t>3</a:t>
            </a:r>
            <a:r>
              <a:rPr lang="en-US" sz="1600" b="1" dirty="0"/>
              <a:t>a/\o)!(u/\</a:t>
            </a:r>
          </a:p>
          <a:p>
            <a:pPr indent="-285750">
              <a:buFont typeface="Arial" panose="020B0604020202020204" pitchFamily="34" charset="0"/>
              <a:buChar char="•"/>
            </a:pPr>
            <a:r>
              <a:rPr lang="en-US" sz="1600" b="1" dirty="0"/>
              <a:t>3amuhupo</a:t>
            </a:r>
            <a:r>
              <a:rPr lang="ru-RU" sz="1600" b="1" dirty="0" err="1"/>
              <a:t>ваны</a:t>
            </a:r>
            <a:endParaRPr lang="ru-RU" sz="1600" b="1" dirty="0"/>
          </a:p>
          <a:p>
            <a:pPr indent="-285750">
              <a:buFont typeface="Arial" panose="020B0604020202020204" pitchFamily="34" charset="0"/>
              <a:buChar char="•"/>
            </a:pPr>
            <a:r>
              <a:rPr lang="ru-RU" sz="1600" b="1" dirty="0"/>
              <a:t>3</a:t>
            </a:r>
            <a:r>
              <a:rPr lang="en-US" sz="1600" b="1" dirty="0" err="1"/>
              <a:t>amuhup</a:t>
            </a:r>
            <a:r>
              <a:rPr lang="ru-RU" sz="1600" b="1" dirty="0" err="1"/>
              <a:t>ован</a:t>
            </a:r>
            <a:endParaRPr lang="ru-RU" sz="1600" b="1" dirty="0"/>
          </a:p>
          <a:p>
            <a:pPr indent="-285750">
              <a:buFont typeface="Arial" panose="020B0604020202020204" pitchFamily="34" charset="0"/>
              <a:buChar char="•"/>
            </a:pPr>
            <a:r>
              <a:rPr lang="ru-RU" sz="1600" b="1" dirty="0"/>
              <a:t>3</a:t>
            </a:r>
            <a:r>
              <a:rPr lang="en-US" sz="1600" b="1" dirty="0" err="1"/>
              <a:t>amu</a:t>
            </a:r>
            <a:r>
              <a:rPr lang="ru-RU" sz="1600" b="1" dirty="0"/>
              <a:t>нир0ван</a:t>
            </a:r>
            <a:r>
              <a:rPr lang="en-US" sz="1600" b="1" dirty="0"/>
              <a:t>a</a:t>
            </a:r>
          </a:p>
          <a:p>
            <a:pPr indent="-285750">
              <a:buFont typeface="Arial" panose="020B0604020202020204" pitchFamily="34" charset="0"/>
              <a:buChar char="•"/>
            </a:pPr>
            <a:r>
              <a:rPr lang="en-US" sz="1600" b="1" dirty="0"/>
              <a:t>3A</a:t>
            </a:r>
            <a:r>
              <a:rPr lang="ru-RU" sz="1600" b="1" dirty="0"/>
              <a:t>Л0ЖИЛИ</a:t>
            </a:r>
          </a:p>
          <a:p>
            <a:pPr indent="-285750">
              <a:buFont typeface="Arial" panose="020B0604020202020204" pitchFamily="34" charset="0"/>
              <a:buChar char="•"/>
            </a:pPr>
            <a:r>
              <a:rPr lang="ru-RU" sz="1600" b="1" dirty="0"/>
              <a:t>3</a:t>
            </a:r>
            <a:r>
              <a:rPr lang="en-US" sz="1600" b="1" dirty="0"/>
              <a:t>a</a:t>
            </a:r>
            <a:r>
              <a:rPr lang="ru-RU" sz="1600" b="1" dirty="0"/>
              <a:t>м</a:t>
            </a:r>
            <a:r>
              <a:rPr lang="en-US" sz="1600" b="1" dirty="0"/>
              <a:t>unup0</a:t>
            </a:r>
            <a:r>
              <a:rPr lang="ru-RU" sz="1600" b="1" dirty="0" err="1"/>
              <a:t>в@н</a:t>
            </a:r>
            <a:r>
              <a:rPr lang="en-US" sz="1600" b="1" dirty="0"/>
              <a:t>b</a:t>
            </a:r>
          </a:p>
          <a:p>
            <a:pPr indent="-285750">
              <a:buFont typeface="Arial" panose="020B0604020202020204" pitchFamily="34" charset="0"/>
              <a:buChar char="•"/>
            </a:pPr>
            <a:r>
              <a:rPr lang="en-US" sz="1600" b="1" dirty="0"/>
              <a:t>3</a:t>
            </a:r>
            <a:r>
              <a:rPr lang="ru-RU" sz="1600" b="1" dirty="0"/>
              <a:t>В4К</a:t>
            </a:r>
            <a:r>
              <a:rPr lang="en-US" sz="1600" b="1" dirty="0"/>
              <a:t>Y</a:t>
            </a:r>
            <a:r>
              <a:rPr lang="ru-RU" sz="1600" b="1" dirty="0"/>
              <a:t>ИР08АТЬ</a:t>
            </a:r>
          </a:p>
          <a:p>
            <a:pPr indent="-285750">
              <a:buFont typeface="Arial" panose="020B0604020202020204" pitchFamily="34" charset="0"/>
              <a:buChar char="•"/>
            </a:pPr>
            <a:r>
              <a:rPr lang="ru-RU" sz="1600" b="1" dirty="0"/>
              <a:t>8ЫК</a:t>
            </a:r>
            <a:r>
              <a:rPr lang="en-US" sz="1600" b="1" dirty="0"/>
              <a:t>Y</a:t>
            </a:r>
            <a:r>
              <a:rPr lang="ru-RU" sz="1600" b="1" dirty="0"/>
              <a:t>П</a:t>
            </a:r>
          </a:p>
          <a:p>
            <a:pPr indent="-285750">
              <a:buFont typeface="Arial" panose="020B0604020202020204" pitchFamily="34" charset="0"/>
              <a:buChar char="•"/>
            </a:pPr>
            <a:r>
              <a:rPr lang="en-US" sz="1600" b="1" dirty="0"/>
              <a:t>a</a:t>
            </a:r>
            <a:r>
              <a:rPr lang="ru-RU" sz="1600" b="1" dirty="0" err="1"/>
              <a:t>дрес</a:t>
            </a:r>
            <a:endParaRPr lang="ru-RU" sz="1600" b="1" dirty="0"/>
          </a:p>
          <a:p>
            <a:pPr indent="-285750">
              <a:buFont typeface="Arial" panose="020B0604020202020204" pitchFamily="34" charset="0"/>
              <a:buChar char="•"/>
            </a:pPr>
            <a:r>
              <a:rPr lang="en-US" sz="1600" b="1" dirty="0" smtClean="0"/>
              <a:t>b0mb</a:t>
            </a:r>
            <a:r>
              <a:rPr lang="en-US" sz="1600" b="1" dirty="0"/>
              <a:t>@</a:t>
            </a:r>
          </a:p>
          <a:p>
            <a:pPr indent="-285750">
              <a:buFont typeface="Arial" panose="020B0604020202020204" pitchFamily="34" charset="0"/>
              <a:buChar char="•"/>
            </a:pPr>
            <a:r>
              <a:rPr lang="en-US" sz="1600" b="1" dirty="0" err="1"/>
              <a:t>Bcex</a:t>
            </a:r>
            <a:r>
              <a:rPr lang="en-US" sz="1600" b="1" dirty="0"/>
              <a:t> KT0 TAM HAX0</a:t>
            </a:r>
            <a:r>
              <a:rPr lang="ru-RU" sz="1600" b="1" dirty="0"/>
              <a:t>Д</a:t>
            </a:r>
            <a:r>
              <a:rPr lang="en-US" sz="1600" b="1" dirty="0" err="1"/>
              <a:t>uTC</a:t>
            </a:r>
            <a:r>
              <a:rPr lang="ru-RU" sz="1600" b="1" dirty="0"/>
              <a:t>я</a:t>
            </a:r>
          </a:p>
          <a:p>
            <a:pPr indent="-285750">
              <a:buFont typeface="Arial" panose="020B0604020202020204" pitchFamily="34" charset="0"/>
              <a:buChar char="•"/>
            </a:pPr>
            <a:r>
              <a:rPr lang="en-US" sz="1600" b="1" dirty="0"/>
              <a:t>bomb</a:t>
            </a:r>
            <a:r>
              <a:rPr lang="en-US" sz="1600" b="1" dirty="0" smtClean="0"/>
              <a:t>@</a:t>
            </a:r>
            <a:endParaRPr lang="en-US" sz="1600" b="1" dirty="0"/>
          </a:p>
        </p:txBody>
      </p:sp>
      <p:sp>
        <p:nvSpPr>
          <p:cNvPr id="6" name="TextBox 5"/>
          <p:cNvSpPr txBox="1"/>
          <p:nvPr/>
        </p:nvSpPr>
        <p:spPr>
          <a:xfrm>
            <a:off x="4830935" y="1920514"/>
            <a:ext cx="2528036" cy="4524315"/>
          </a:xfrm>
          <a:prstGeom prst="rect">
            <a:avLst/>
          </a:prstGeom>
          <a:noFill/>
        </p:spPr>
        <p:txBody>
          <a:bodyPr wrap="square" rtlCol="0">
            <a:spAutoFit/>
          </a:bodyPr>
          <a:lstStyle/>
          <a:p>
            <a:pPr indent="-285750">
              <a:buFont typeface="Arial" panose="020B0604020202020204" pitchFamily="34" charset="0"/>
              <a:buChar char="•"/>
            </a:pPr>
            <a:r>
              <a:rPr lang="en-US" sz="1600" b="1" dirty="0"/>
              <a:t>G3KC0G3NA</a:t>
            </a:r>
          </a:p>
          <a:p>
            <a:pPr indent="-285750">
              <a:buFont typeface="Arial" panose="020B0604020202020204" pitchFamily="34" charset="0"/>
              <a:buChar char="•"/>
            </a:pPr>
            <a:r>
              <a:rPr lang="en-US" sz="1600" b="1" dirty="0"/>
              <a:t>GEKS0</a:t>
            </a:r>
            <a:r>
              <a:rPr lang="ru-RU" sz="1600" b="1" dirty="0"/>
              <a:t>ГЕНА</a:t>
            </a:r>
          </a:p>
          <a:p>
            <a:pPr indent="-285750">
              <a:buFont typeface="Arial" panose="020B0604020202020204" pitchFamily="34" charset="0"/>
              <a:buChar char="•"/>
            </a:pPr>
            <a:r>
              <a:rPr lang="en-US" sz="1600" b="1" dirty="0"/>
              <a:t>HAX0</a:t>
            </a:r>
            <a:r>
              <a:rPr lang="ru-RU" sz="1600" b="1" dirty="0"/>
              <a:t>Д</a:t>
            </a:r>
            <a:r>
              <a:rPr lang="en-US" sz="1600" b="1" dirty="0" err="1"/>
              <a:t>uTC</a:t>
            </a:r>
            <a:r>
              <a:rPr lang="ru-RU" sz="1600" b="1" dirty="0"/>
              <a:t>я</a:t>
            </a:r>
          </a:p>
          <a:p>
            <a:pPr indent="-285750">
              <a:buFont typeface="Arial" panose="020B0604020202020204" pitchFamily="34" charset="0"/>
              <a:buChar char="•"/>
            </a:pPr>
            <a:r>
              <a:rPr lang="en-US" sz="1600" b="1" dirty="0"/>
              <a:t>O</a:t>
            </a:r>
            <a:r>
              <a:rPr lang="ru-RU" sz="1600" b="1" dirty="0" err="1"/>
              <a:t>тб</a:t>
            </a:r>
            <a:r>
              <a:rPr lang="en-US" sz="1600" b="1" dirty="0"/>
              <a:t>o</a:t>
            </a:r>
            <a:r>
              <a:rPr lang="ru-RU" sz="1600" b="1" dirty="0"/>
              <a:t>й</a:t>
            </a:r>
          </a:p>
          <a:p>
            <a:pPr indent="-285750">
              <a:buFont typeface="Arial" panose="020B0604020202020204" pitchFamily="34" charset="0"/>
              <a:buChar char="•"/>
            </a:pPr>
            <a:r>
              <a:rPr lang="en-US" sz="1600" b="1" dirty="0"/>
              <a:t>pa</a:t>
            </a:r>
            <a:r>
              <a:rPr lang="ru-RU" sz="1600" b="1" dirty="0" err="1"/>
              <a:t>ди</a:t>
            </a:r>
            <a:r>
              <a:rPr lang="en-US" sz="1600" b="1" dirty="0"/>
              <a:t>o-u</a:t>
            </a:r>
            <a:r>
              <a:rPr lang="ru-RU" sz="1600" b="1" dirty="0"/>
              <a:t>п</a:t>
            </a:r>
            <a:r>
              <a:rPr lang="en-US" sz="1600" b="1" dirty="0"/>
              <a:t>pa</a:t>
            </a:r>
            <a:r>
              <a:rPr lang="ru-RU" sz="1600" b="1" dirty="0" err="1"/>
              <a:t>вля</a:t>
            </a:r>
            <a:r>
              <a:rPr lang="en-US" sz="1600" b="1" dirty="0"/>
              <a:t>e</a:t>
            </a:r>
            <a:r>
              <a:rPr lang="ru-RU" sz="1600" b="1" dirty="0"/>
              <a:t>ми</a:t>
            </a:r>
            <a:r>
              <a:rPr lang="en-US" sz="1600" b="1" dirty="0" err="1"/>
              <a:t>em</a:t>
            </a:r>
            <a:endParaRPr lang="en-US" sz="1600" b="1" dirty="0"/>
          </a:p>
          <a:p>
            <a:pPr indent="-285750">
              <a:buFont typeface="Arial" panose="020B0604020202020204" pitchFamily="34" charset="0"/>
              <a:buChar char="•"/>
            </a:pPr>
            <a:r>
              <a:rPr lang="en-US" sz="1600" b="1" dirty="0"/>
              <a:t>pa</a:t>
            </a:r>
            <a:r>
              <a:rPr lang="ru-RU" sz="1600" b="1" dirty="0" err="1"/>
              <a:t>ди</a:t>
            </a:r>
            <a:r>
              <a:rPr lang="en-US" sz="1600" b="1" dirty="0"/>
              <a:t>o-u</a:t>
            </a:r>
            <a:r>
              <a:rPr lang="ru-RU" sz="1600" b="1" dirty="0"/>
              <a:t>п</a:t>
            </a:r>
            <a:r>
              <a:rPr lang="en-US" sz="1600" b="1" dirty="0"/>
              <a:t>pa</a:t>
            </a:r>
            <a:r>
              <a:rPr lang="ru-RU" sz="1600" b="1" dirty="0" err="1"/>
              <a:t>вля</a:t>
            </a:r>
            <a:r>
              <a:rPr lang="en-US" sz="1600" b="1" dirty="0"/>
              <a:t>e</a:t>
            </a:r>
            <a:r>
              <a:rPr lang="ru-RU" sz="1600" b="1" dirty="0" err="1"/>
              <a:t>мыЙ</a:t>
            </a:r>
            <a:endParaRPr lang="ru-RU" sz="1600" b="1" dirty="0"/>
          </a:p>
          <a:p>
            <a:pPr indent="-285750">
              <a:buFont typeface="Arial" panose="020B0604020202020204" pitchFamily="34" charset="0"/>
              <a:buChar char="•"/>
            </a:pPr>
            <a:r>
              <a:rPr lang="en-US" sz="1600" b="1" dirty="0"/>
              <a:t>t3l3fon</a:t>
            </a:r>
          </a:p>
          <a:p>
            <a:pPr indent="-285750">
              <a:buFont typeface="Arial" panose="020B0604020202020204" pitchFamily="34" charset="0"/>
              <a:buChar char="•"/>
            </a:pPr>
            <a:r>
              <a:rPr lang="en-US" sz="1600" b="1" dirty="0"/>
              <a:t>t3rak7</a:t>
            </a:r>
          </a:p>
          <a:p>
            <a:pPr indent="-285750">
              <a:buFont typeface="Arial" panose="020B0604020202020204" pitchFamily="34" charset="0"/>
              <a:buChar char="•"/>
            </a:pPr>
            <a:r>
              <a:rPr lang="en-US" sz="1600" b="1" dirty="0"/>
              <a:t>TEPP0P</a:t>
            </a:r>
          </a:p>
          <a:p>
            <a:pPr indent="-285750">
              <a:buFont typeface="Arial" panose="020B0604020202020204" pitchFamily="34" charset="0"/>
              <a:buChar char="•"/>
            </a:pPr>
            <a:r>
              <a:rPr lang="en-US" sz="1600" b="1" dirty="0" err="1"/>
              <a:t>ter@kt</a:t>
            </a:r>
            <a:endParaRPr lang="en-US" sz="1600" b="1" dirty="0"/>
          </a:p>
          <a:p>
            <a:pPr indent="-285750">
              <a:buFont typeface="Arial" panose="020B0604020202020204" pitchFamily="34" charset="0"/>
              <a:buChar char="•"/>
            </a:pPr>
            <a:r>
              <a:rPr lang="en-US" sz="1600" b="1" dirty="0" err="1"/>
              <a:t>TpOT</a:t>
            </a:r>
            <a:r>
              <a:rPr lang="ru-RU" sz="1600" b="1" dirty="0"/>
              <a:t>И</a:t>
            </a:r>
            <a:r>
              <a:rPr lang="en-US" sz="1600" b="1" dirty="0" err="1"/>
              <a:t>JlA</a:t>
            </a:r>
            <a:endParaRPr lang="en-US" sz="1600" b="1" dirty="0"/>
          </a:p>
          <a:p>
            <a:pPr indent="-285750">
              <a:buFont typeface="Arial" panose="020B0604020202020204" pitchFamily="34" charset="0"/>
              <a:buChar char="•"/>
            </a:pPr>
            <a:r>
              <a:rPr lang="en-US" sz="1600" b="1" dirty="0"/>
              <a:t>tr3b0vanie</a:t>
            </a:r>
          </a:p>
          <a:p>
            <a:pPr indent="-285750">
              <a:buFont typeface="Arial" panose="020B0604020202020204" pitchFamily="34" charset="0"/>
              <a:buChar char="•"/>
            </a:pPr>
            <a:r>
              <a:rPr lang="en-US" sz="1600" b="1" dirty="0"/>
              <a:t>tr3bovan1e</a:t>
            </a:r>
          </a:p>
          <a:p>
            <a:pPr indent="-285750">
              <a:buFont typeface="Arial" panose="020B0604020202020204" pitchFamily="34" charset="0"/>
              <a:buChar char="•"/>
            </a:pPr>
            <a:r>
              <a:rPr lang="en-US" sz="1600" b="1" dirty="0"/>
              <a:t>u</a:t>
            </a:r>
            <a:r>
              <a:rPr lang="ru-RU" sz="1600" b="1" dirty="0" err="1"/>
              <a:t>гр</a:t>
            </a:r>
            <a:r>
              <a:rPr lang="en-US" sz="1600" b="1" dirty="0"/>
              <a:t>o</a:t>
            </a:r>
            <a:r>
              <a:rPr lang="ru-RU" sz="1600" b="1" dirty="0"/>
              <a:t>з</a:t>
            </a:r>
            <a:r>
              <a:rPr lang="en-US" sz="1600" b="1" dirty="0"/>
              <a:t>a</a:t>
            </a:r>
          </a:p>
          <a:p>
            <a:pPr indent="-285750">
              <a:buFont typeface="Arial" panose="020B0604020202020204" pitchFamily="34" charset="0"/>
              <a:buChar char="•"/>
            </a:pPr>
            <a:r>
              <a:rPr lang="en-US" sz="1600" b="1" dirty="0" err="1"/>
              <a:t>vjkyP</a:t>
            </a:r>
            <a:endParaRPr lang="en-US" sz="1600" b="1" dirty="0"/>
          </a:p>
          <a:p>
            <a:pPr indent="-285750">
              <a:buFont typeface="Arial" panose="020B0604020202020204" pitchFamily="34" charset="0"/>
              <a:buChar char="•"/>
            </a:pPr>
            <a:r>
              <a:rPr lang="en-US" sz="1600" b="1" dirty="0" err="1"/>
              <a:t>vzrvy</a:t>
            </a:r>
            <a:endParaRPr lang="en-US" sz="1600" b="1" dirty="0"/>
          </a:p>
          <a:p>
            <a:pPr indent="-285750">
              <a:buFont typeface="Arial" panose="020B0604020202020204" pitchFamily="34" charset="0"/>
              <a:buChar char="•"/>
            </a:pPr>
            <a:r>
              <a:rPr lang="en-US" sz="1600" b="1" dirty="0"/>
              <a:t>v</a:t>
            </a:r>
            <a:r>
              <a:rPr lang="ru-RU" sz="1600" b="1" dirty="0"/>
              <a:t>э</a:t>
            </a:r>
            <a:r>
              <a:rPr lang="en-US" sz="1600" b="1" dirty="0"/>
              <a:t>p</a:t>
            </a:r>
            <a:r>
              <a:rPr lang="ru-RU" sz="1600" b="1" dirty="0"/>
              <a:t>ъ4</a:t>
            </a:r>
            <a:r>
              <a:rPr lang="en-US" sz="1600" b="1" dirty="0" err="1"/>
              <a:t>atk</a:t>
            </a:r>
            <a:r>
              <a:rPr lang="ru-RU" sz="1600" b="1" dirty="0" smtClean="0"/>
              <a:t>и</a:t>
            </a:r>
            <a:endParaRPr lang="ru-RU" sz="1600" b="1" dirty="0"/>
          </a:p>
        </p:txBody>
      </p:sp>
      <p:sp>
        <p:nvSpPr>
          <p:cNvPr id="7" name="TextBox 6"/>
          <p:cNvSpPr txBox="1"/>
          <p:nvPr/>
        </p:nvSpPr>
        <p:spPr>
          <a:xfrm>
            <a:off x="7385092" y="1891939"/>
            <a:ext cx="2077764" cy="4031873"/>
          </a:xfrm>
          <a:prstGeom prst="rect">
            <a:avLst/>
          </a:prstGeom>
          <a:noFill/>
        </p:spPr>
        <p:txBody>
          <a:bodyPr wrap="square" rtlCol="0">
            <a:spAutoFit/>
          </a:bodyPr>
          <a:lstStyle/>
          <a:p>
            <a:pPr indent="-285750">
              <a:buFont typeface="Arial" panose="020B0604020202020204" pitchFamily="34" charset="0"/>
              <a:buChar char="•"/>
            </a:pPr>
            <a:r>
              <a:rPr lang="en-US" sz="1600" b="1" dirty="0"/>
              <a:t>Z</a:t>
            </a:r>
            <a:r>
              <a:rPr lang="ru-RU" sz="1600" b="1" dirty="0"/>
              <a:t>д</a:t>
            </a:r>
            <a:r>
              <a:rPr lang="en-US" sz="1600" b="1" dirty="0"/>
              <a:t>AH</a:t>
            </a:r>
            <a:r>
              <a:rPr lang="ru-RU" sz="1600" b="1" dirty="0" err="1"/>
              <a:t>уЯ</a:t>
            </a:r>
            <a:endParaRPr lang="ru-RU" sz="1600" b="1" dirty="0"/>
          </a:p>
          <a:p>
            <a:pPr indent="-285750">
              <a:buFont typeface="Arial" panose="020B0604020202020204" pitchFamily="34" charset="0"/>
              <a:buChar char="•"/>
            </a:pPr>
            <a:r>
              <a:rPr lang="ru-RU" sz="1600" b="1" dirty="0"/>
              <a:t>АММ0НАЛА</a:t>
            </a:r>
          </a:p>
          <a:p>
            <a:pPr indent="-285750">
              <a:buFont typeface="Arial" panose="020B0604020202020204" pitchFamily="34" charset="0"/>
              <a:buChar char="•"/>
            </a:pPr>
            <a:r>
              <a:rPr lang="ru-RU" sz="1600" b="1" dirty="0" err="1"/>
              <a:t>амм</a:t>
            </a:r>
            <a:r>
              <a:rPr lang="en-US" sz="1600" b="1" dirty="0"/>
              <a:t>o</a:t>
            </a:r>
            <a:r>
              <a:rPr lang="ru-RU" sz="1600" b="1" dirty="0" err="1"/>
              <a:t>тр</a:t>
            </a:r>
            <a:r>
              <a:rPr lang="en-US" sz="1600" b="1" dirty="0"/>
              <a:t>o??</a:t>
            </a:r>
          </a:p>
          <a:p>
            <a:pPr indent="-285750">
              <a:buFont typeface="Arial" panose="020B0604020202020204" pitchFamily="34" charset="0"/>
              <a:buChar char="•"/>
            </a:pPr>
            <a:r>
              <a:rPr lang="ru-RU" sz="1600" b="1" dirty="0" smtClean="0"/>
              <a:t>АММОНОЛОМ</a:t>
            </a:r>
            <a:endParaRPr lang="ru-RU" sz="1600" b="1" dirty="0"/>
          </a:p>
          <a:p>
            <a:pPr indent="-285750">
              <a:buFont typeface="Arial" panose="020B0604020202020204" pitchFamily="34" charset="0"/>
              <a:buChar char="•"/>
            </a:pPr>
            <a:r>
              <a:rPr lang="ru-RU" sz="1600" b="1" dirty="0" err="1"/>
              <a:t>аммотр</a:t>
            </a:r>
            <a:r>
              <a:rPr lang="en-US" sz="1600" b="1" dirty="0"/>
              <a:t>o</a:t>
            </a:r>
            <a:r>
              <a:rPr lang="ru-RU" sz="1600" b="1" dirty="0" err="1"/>
              <a:t>пин</a:t>
            </a:r>
            <a:endParaRPr lang="ru-RU" sz="1600" b="1" dirty="0"/>
          </a:p>
          <a:p>
            <a:pPr indent="-285750">
              <a:buFont typeface="Arial" panose="020B0604020202020204" pitchFamily="34" charset="0"/>
              <a:buChar char="•"/>
            </a:pPr>
            <a:r>
              <a:rPr lang="ru-RU" sz="1600" b="1" dirty="0" err="1" smtClean="0"/>
              <a:t>аммо-тропин</a:t>
            </a:r>
            <a:endParaRPr lang="ru-RU" sz="1600" b="1" dirty="0"/>
          </a:p>
          <a:p>
            <a:pPr indent="-285750">
              <a:buFont typeface="Arial" panose="020B0604020202020204" pitchFamily="34" charset="0"/>
              <a:buChar char="•"/>
            </a:pPr>
            <a:r>
              <a:rPr lang="ru-RU" sz="1600" b="1" dirty="0"/>
              <a:t>Б0/\/\БЫ</a:t>
            </a:r>
          </a:p>
          <a:p>
            <a:pPr indent="-285750">
              <a:buFont typeface="Arial" panose="020B0604020202020204" pitchFamily="34" charset="0"/>
              <a:buChar char="•"/>
            </a:pPr>
            <a:r>
              <a:rPr lang="ru-RU" sz="1600" b="1" dirty="0"/>
              <a:t>б0</a:t>
            </a:r>
            <a:r>
              <a:rPr lang="en-US" sz="1600" b="1" dirty="0"/>
              <a:t>MB</a:t>
            </a:r>
            <a:r>
              <a:rPr lang="ru-RU" sz="1600" b="1" dirty="0"/>
              <a:t>а</a:t>
            </a:r>
          </a:p>
          <a:p>
            <a:pPr indent="-285750">
              <a:buFont typeface="Arial" panose="020B0604020202020204" pitchFamily="34" charset="0"/>
              <a:buChar char="•"/>
            </a:pPr>
            <a:r>
              <a:rPr lang="ru-RU" sz="1600" b="1" dirty="0"/>
              <a:t>б0мб@</a:t>
            </a:r>
          </a:p>
          <a:p>
            <a:pPr indent="-285750">
              <a:buFont typeface="Arial" panose="020B0604020202020204" pitchFamily="34" charset="0"/>
              <a:buChar char="•"/>
            </a:pPr>
            <a:r>
              <a:rPr lang="ru-RU" sz="1600" b="1" dirty="0"/>
              <a:t>б0мб</a:t>
            </a:r>
            <a:r>
              <a:rPr lang="en-US" sz="1600" b="1" dirty="0"/>
              <a:t>A</a:t>
            </a:r>
          </a:p>
          <a:p>
            <a:pPr indent="-285750">
              <a:buFont typeface="Arial" panose="020B0604020202020204" pitchFamily="34" charset="0"/>
              <a:buChar char="•"/>
            </a:pPr>
            <a:r>
              <a:rPr lang="ru-RU" sz="1600" b="1" dirty="0"/>
              <a:t>Б0МБ</a:t>
            </a:r>
            <a:r>
              <a:rPr lang="en-US" sz="1600" b="1" dirty="0"/>
              <a:t>Y</a:t>
            </a:r>
          </a:p>
          <a:p>
            <a:pPr indent="-285750">
              <a:buFont typeface="Arial" panose="020B0604020202020204" pitchFamily="34" charset="0"/>
              <a:buChar char="•"/>
            </a:pPr>
            <a:r>
              <a:rPr lang="ru-RU" sz="1600" b="1" dirty="0"/>
              <a:t>б0МБА</a:t>
            </a:r>
          </a:p>
          <a:p>
            <a:pPr indent="-285750">
              <a:buFont typeface="Arial" panose="020B0604020202020204" pitchFamily="34" charset="0"/>
              <a:buChar char="•"/>
            </a:pPr>
            <a:r>
              <a:rPr lang="ru-RU" sz="1600" b="1" dirty="0"/>
              <a:t>б0мбы</a:t>
            </a:r>
          </a:p>
          <a:p>
            <a:pPr indent="-285750">
              <a:buFont typeface="Arial" panose="020B0604020202020204" pitchFamily="34" charset="0"/>
              <a:buChar char="•"/>
            </a:pPr>
            <a:r>
              <a:rPr lang="ru-RU" sz="1600" b="1" dirty="0"/>
              <a:t>б</a:t>
            </a:r>
            <a:r>
              <a:rPr lang="en-US" sz="1600" b="1" dirty="0" err="1"/>
              <a:t>omba</a:t>
            </a:r>
            <a:endParaRPr lang="en-US" sz="1600" b="1" dirty="0"/>
          </a:p>
          <a:p>
            <a:pPr indent="-285750">
              <a:buFont typeface="Arial" panose="020B0604020202020204" pitchFamily="34" charset="0"/>
              <a:buChar char="•"/>
            </a:pPr>
            <a:r>
              <a:rPr lang="ru-RU" sz="1600" b="1" dirty="0"/>
              <a:t>б</a:t>
            </a:r>
            <a:r>
              <a:rPr lang="en-US" sz="1600" b="1" dirty="0" err="1"/>
              <a:t>oMB</a:t>
            </a:r>
            <a:r>
              <a:rPr lang="ru-RU" sz="1600" b="1" dirty="0" err="1"/>
              <a:t>еЖК</a:t>
            </a:r>
            <a:r>
              <a:rPr lang="en-US" sz="1600" b="1" dirty="0"/>
              <a:t>A</a:t>
            </a:r>
          </a:p>
          <a:p>
            <a:pPr indent="-285750">
              <a:buFont typeface="Arial" panose="020B0604020202020204" pitchFamily="34" charset="0"/>
              <a:buChar char="•"/>
            </a:pPr>
            <a:r>
              <a:rPr lang="ru-RU" sz="1600" b="1" dirty="0"/>
              <a:t>б</a:t>
            </a:r>
            <a:r>
              <a:rPr lang="en-US" sz="1600" b="1" dirty="0"/>
              <a:t>o</a:t>
            </a:r>
            <a:r>
              <a:rPr lang="ru-RU" sz="1600" b="1" dirty="0"/>
              <a:t>м</a:t>
            </a:r>
            <a:r>
              <a:rPr lang="en-US" sz="1600" b="1" dirty="0"/>
              <a:t>b</a:t>
            </a:r>
          </a:p>
        </p:txBody>
      </p:sp>
      <p:sp>
        <p:nvSpPr>
          <p:cNvPr id="8" name="TextBox 7"/>
          <p:cNvSpPr txBox="1"/>
          <p:nvPr/>
        </p:nvSpPr>
        <p:spPr>
          <a:xfrm>
            <a:off x="9764937" y="1834790"/>
            <a:ext cx="2194264" cy="3046988"/>
          </a:xfrm>
          <a:prstGeom prst="rect">
            <a:avLst/>
          </a:prstGeom>
          <a:noFill/>
        </p:spPr>
        <p:txBody>
          <a:bodyPr wrap="square" rtlCol="0">
            <a:spAutoFit/>
          </a:bodyPr>
          <a:lstStyle/>
          <a:p>
            <a:pPr indent="-285750">
              <a:buFont typeface="Arial" panose="020B0604020202020204" pitchFamily="34" charset="0"/>
              <a:buChar char="•"/>
            </a:pPr>
            <a:r>
              <a:rPr lang="ru-RU" sz="1600" b="1" dirty="0"/>
              <a:t>вэ</a:t>
            </a:r>
            <a:r>
              <a:rPr lang="en-US" sz="1600" b="1" dirty="0" err="1"/>
              <a:t>puvn</a:t>
            </a:r>
            <a:r>
              <a:rPr lang="ru-RU" sz="1600" b="1" dirty="0"/>
              <a:t>ъ|</a:t>
            </a:r>
            <a:r>
              <a:rPr lang="en-US" sz="1600" b="1" dirty="0"/>
              <a:t>e</a:t>
            </a:r>
          </a:p>
          <a:p>
            <a:pPr indent="-285750">
              <a:buFont typeface="Arial" panose="020B0604020202020204" pitchFamily="34" charset="0"/>
              <a:buChar char="•"/>
            </a:pPr>
            <a:r>
              <a:rPr lang="ru-RU" sz="1600" b="1" dirty="0" err="1"/>
              <a:t>вэь</a:t>
            </a:r>
            <a:r>
              <a:rPr lang="ru-RU" sz="1600" b="1" dirty="0"/>
              <a:t>|</a:t>
            </a:r>
            <a:r>
              <a:rPr lang="en-US" sz="1600" b="1" dirty="0" err="1"/>
              <a:t>atok</a:t>
            </a:r>
            <a:endParaRPr lang="en-US" sz="1600" b="1" dirty="0"/>
          </a:p>
          <a:p>
            <a:pPr indent="-285750">
              <a:buFont typeface="Arial" panose="020B0604020202020204" pitchFamily="34" charset="0"/>
              <a:buChar char="•"/>
            </a:pPr>
            <a:r>
              <a:rPr lang="ru-RU" sz="1600" b="1" dirty="0"/>
              <a:t>Г3</a:t>
            </a:r>
            <a:r>
              <a:rPr lang="en-US" sz="1600" b="1" dirty="0"/>
              <a:t>KCO</a:t>
            </a:r>
            <a:r>
              <a:rPr lang="ru-RU" sz="1600" b="1" dirty="0"/>
              <a:t>Г</a:t>
            </a:r>
            <a:r>
              <a:rPr lang="en-US" sz="1600" b="1" dirty="0" err="1"/>
              <a:t>EHOBblE</a:t>
            </a:r>
            <a:endParaRPr lang="en-US" sz="1600" b="1" dirty="0"/>
          </a:p>
          <a:p>
            <a:pPr indent="-285750">
              <a:buFont typeface="Arial" panose="020B0604020202020204" pitchFamily="34" charset="0"/>
              <a:buChar char="•"/>
            </a:pPr>
            <a:r>
              <a:rPr lang="ru-RU" sz="1600" b="1" dirty="0" smtClean="0"/>
              <a:t>г3кс0ген0вых</a:t>
            </a:r>
            <a:endParaRPr lang="ru-RU" sz="1600" b="1" dirty="0"/>
          </a:p>
          <a:p>
            <a:pPr indent="-285750">
              <a:buFont typeface="Arial" panose="020B0604020202020204" pitchFamily="34" charset="0"/>
              <a:buChar char="•"/>
            </a:pPr>
            <a:r>
              <a:rPr lang="ru-RU" sz="1600" b="1" dirty="0"/>
              <a:t>Г</a:t>
            </a:r>
            <a:r>
              <a:rPr lang="en-US" sz="1600" b="1" dirty="0" err="1"/>
              <a:t>exco</a:t>
            </a:r>
            <a:r>
              <a:rPr lang="ru-RU" sz="1600" b="1" dirty="0"/>
              <a:t>г</a:t>
            </a:r>
            <a:r>
              <a:rPr lang="en-US" sz="1600" b="1" dirty="0"/>
              <a:t>e</a:t>
            </a:r>
            <a:r>
              <a:rPr lang="ru-RU" sz="1600" b="1" dirty="0"/>
              <a:t>н</a:t>
            </a:r>
          </a:p>
          <a:p>
            <a:pPr indent="-285750">
              <a:buFont typeface="Arial" panose="020B0604020202020204" pitchFamily="34" charset="0"/>
              <a:buChar char="•"/>
            </a:pPr>
            <a:r>
              <a:rPr lang="ru-RU" sz="1600" b="1" dirty="0"/>
              <a:t>ГЕКС</a:t>
            </a:r>
            <a:r>
              <a:rPr lang="en-US" sz="1600" b="1" dirty="0"/>
              <a:t>ULO</a:t>
            </a:r>
            <a:r>
              <a:rPr lang="ru-RU" sz="1600" b="1" dirty="0"/>
              <a:t>М</a:t>
            </a:r>
          </a:p>
          <a:p>
            <a:pPr indent="-285750">
              <a:buFont typeface="Arial" panose="020B0604020202020204" pitchFamily="34" charset="0"/>
              <a:buChar char="•"/>
            </a:pPr>
            <a:r>
              <a:rPr lang="ru-RU" sz="1600" b="1" dirty="0"/>
              <a:t>гран</a:t>
            </a:r>
            <a:r>
              <a:rPr lang="en-US" sz="1600" b="1" dirty="0"/>
              <a:t>a</a:t>
            </a:r>
            <a:r>
              <a:rPr lang="ru-RU" sz="1600" b="1" dirty="0"/>
              <a:t>т</a:t>
            </a:r>
          </a:p>
          <a:p>
            <a:pPr indent="-285750">
              <a:buFont typeface="Arial" panose="020B0604020202020204" pitchFamily="34" charset="0"/>
              <a:buChar char="•"/>
            </a:pPr>
            <a:r>
              <a:rPr lang="ru-RU" sz="1600" b="1" dirty="0"/>
              <a:t>гран</a:t>
            </a:r>
            <a:r>
              <a:rPr lang="en-US" sz="1600" b="1" dirty="0"/>
              <a:t>a</a:t>
            </a:r>
            <a:r>
              <a:rPr lang="ru-RU" sz="1600" b="1" dirty="0"/>
              <a:t>ты</a:t>
            </a:r>
          </a:p>
          <a:p>
            <a:pPr indent="-285750">
              <a:buFont typeface="Arial" panose="020B0604020202020204" pitchFamily="34" charset="0"/>
              <a:buChar char="•"/>
            </a:pPr>
            <a:r>
              <a:rPr lang="ru-RU" sz="1600" b="1" dirty="0" smtClean="0"/>
              <a:t>Д</a:t>
            </a:r>
            <a:r>
              <a:rPr lang="en-US" sz="1600" b="1" dirty="0"/>
              <a:t>e</a:t>
            </a:r>
            <a:r>
              <a:rPr lang="ru-RU" sz="1600" b="1" dirty="0"/>
              <a:t>т</a:t>
            </a:r>
            <a:r>
              <a:rPr lang="en-US" sz="1600" b="1" dirty="0"/>
              <a:t>o</a:t>
            </a:r>
            <a:r>
              <a:rPr lang="ru-RU" sz="1600" b="1" dirty="0"/>
              <a:t>н</a:t>
            </a:r>
            <a:r>
              <a:rPr lang="en-US" sz="1600" b="1" dirty="0"/>
              <a:t>a</a:t>
            </a:r>
            <a:r>
              <a:rPr lang="ru-RU" sz="1600" b="1" dirty="0" err="1"/>
              <a:t>ция</a:t>
            </a:r>
            <a:endParaRPr lang="ru-RU" sz="1600" b="1" dirty="0"/>
          </a:p>
          <a:p>
            <a:pPr indent="-285750">
              <a:buFont typeface="Arial" panose="020B0604020202020204" pitchFamily="34" charset="0"/>
              <a:buChar char="•"/>
            </a:pPr>
            <a:r>
              <a:rPr lang="ru-RU" sz="1600" b="1" dirty="0"/>
              <a:t>д</a:t>
            </a:r>
            <a:r>
              <a:rPr lang="en-US" sz="1600" b="1" dirty="0"/>
              <a:t>e</a:t>
            </a:r>
            <a:r>
              <a:rPr lang="ru-RU" sz="1600" b="1" dirty="0"/>
              <a:t>тон</a:t>
            </a:r>
            <a:r>
              <a:rPr lang="en-US" sz="1600" b="1" dirty="0"/>
              <a:t>a</a:t>
            </a:r>
            <a:r>
              <a:rPr lang="ru-RU" sz="1600" b="1" dirty="0"/>
              <a:t>тор</a:t>
            </a:r>
          </a:p>
          <a:p>
            <a:pPr indent="-285750">
              <a:buFont typeface="Arial" panose="020B0604020202020204" pitchFamily="34" charset="0"/>
              <a:buChar char="•"/>
            </a:pPr>
            <a:r>
              <a:rPr lang="ru-RU" sz="1600" b="1" dirty="0" smtClean="0"/>
              <a:t>Д</a:t>
            </a:r>
            <a:r>
              <a:rPr lang="en-US" sz="1600" b="1" dirty="0" smtClean="0"/>
              <a:t>e</a:t>
            </a:r>
            <a:r>
              <a:rPr lang="ru-RU" sz="1600" b="1" dirty="0"/>
              <a:t>тон</a:t>
            </a:r>
            <a:r>
              <a:rPr lang="en-US" sz="1600" b="1" dirty="0"/>
              <a:t>a</a:t>
            </a:r>
            <a:r>
              <a:rPr lang="ru-RU" sz="1600" b="1" dirty="0" smtClean="0"/>
              <a:t>торы</a:t>
            </a:r>
          </a:p>
          <a:p>
            <a:pPr indent="-285750">
              <a:buFont typeface="Arial" panose="020B0604020202020204" pitchFamily="34" charset="0"/>
              <a:buChar char="•"/>
            </a:pPr>
            <a:r>
              <a:rPr lang="ru-RU" sz="1600" b="1" dirty="0" smtClean="0"/>
              <a:t>и т.д.</a:t>
            </a:r>
            <a:endParaRPr lang="ru-RU" sz="1600" b="1" dirty="0"/>
          </a:p>
        </p:txBody>
      </p:sp>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781300" cy="871594"/>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5631" y="5500688"/>
            <a:ext cx="2416369" cy="1357312"/>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104072"/>
            <a:ext cx="2004218" cy="1505778"/>
          </a:xfrm>
          <a:prstGeom prst="rect">
            <a:avLst/>
          </a:prstGeom>
        </p:spPr>
      </p:pic>
    </p:spTree>
    <p:extLst>
      <p:ext uri="{BB962C8B-B14F-4D97-AF65-F5344CB8AC3E}">
        <p14:creationId xmlns:p14="http://schemas.microsoft.com/office/powerpoint/2010/main" val="2112984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3275" y="1088485"/>
            <a:ext cx="3091497" cy="4226466"/>
          </a:xfrm>
          <a:prstGeom prst="rect">
            <a:avLst/>
          </a:prstGeom>
        </p:spPr>
      </p:pic>
      <p:sp>
        <p:nvSpPr>
          <p:cNvPr id="4" name="TextBox 3"/>
          <p:cNvSpPr txBox="1"/>
          <p:nvPr/>
        </p:nvSpPr>
        <p:spPr>
          <a:xfrm>
            <a:off x="3400425" y="298110"/>
            <a:ext cx="5503802" cy="646331"/>
          </a:xfrm>
          <a:prstGeom prst="rect">
            <a:avLst/>
          </a:prstGeom>
          <a:noFill/>
        </p:spPr>
        <p:txBody>
          <a:bodyPr wrap="square" rtlCol="0">
            <a:spAutoFit/>
          </a:bodyPr>
          <a:lstStyle/>
          <a:p>
            <a:pPr algn="ctr"/>
            <a:r>
              <a:rPr lang="ru-RU" b="1" dirty="0"/>
              <a:t>Рекомендации по защите электронной </a:t>
            </a:r>
            <a:r>
              <a:rPr lang="ru-RU" b="1" dirty="0" smtClean="0"/>
              <a:t>почты</a:t>
            </a:r>
          </a:p>
          <a:p>
            <a:pPr algn="ctr"/>
            <a:r>
              <a:rPr lang="ru-RU" b="1" dirty="0" smtClean="0"/>
              <a:t> </a:t>
            </a:r>
            <a:r>
              <a:rPr lang="ru-RU" b="1" dirty="0"/>
              <a:t>от нежелательных писем</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81300" cy="871594"/>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075" y="1103363"/>
            <a:ext cx="3001447" cy="4344937"/>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2825" y="1076324"/>
            <a:ext cx="2870725" cy="4181243"/>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0225" y="1039274"/>
            <a:ext cx="2596134" cy="2168745"/>
          </a:xfrm>
          <a:prstGeom prst="rect">
            <a:avLst/>
          </a:prstGeom>
        </p:spPr>
      </p:pic>
      <p:pic>
        <p:nvPicPr>
          <p:cNvPr id="8" name="Рисунок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43325" y="5321300"/>
            <a:ext cx="3952875" cy="1536700"/>
          </a:xfrm>
          <a:prstGeom prst="rect">
            <a:avLst/>
          </a:prstGeom>
        </p:spPr>
      </p:pic>
    </p:spTree>
    <p:extLst>
      <p:ext uri="{BB962C8B-B14F-4D97-AF65-F5344CB8AC3E}">
        <p14:creationId xmlns:p14="http://schemas.microsoft.com/office/powerpoint/2010/main" val="2279112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781300" cy="871594"/>
          </a:xfrm>
          <a:prstGeom prst="rect">
            <a:avLst/>
          </a:prstGeom>
        </p:spPr>
      </p:pic>
      <p:sp>
        <p:nvSpPr>
          <p:cNvPr id="5" name="Прямоугольник 4"/>
          <p:cNvSpPr/>
          <p:nvPr/>
        </p:nvSpPr>
        <p:spPr>
          <a:xfrm>
            <a:off x="3114674" y="285661"/>
            <a:ext cx="7905751" cy="646331"/>
          </a:xfrm>
          <a:prstGeom prst="rect">
            <a:avLst/>
          </a:prstGeom>
        </p:spPr>
        <p:txBody>
          <a:bodyPr wrap="square">
            <a:spAutoFit/>
          </a:bodyPr>
          <a:lstStyle/>
          <a:p>
            <a:pPr algn="ctr">
              <a:tabLst>
                <a:tab pos="720725" algn="l"/>
              </a:tabLst>
            </a:pPr>
            <a:r>
              <a:rPr lang="ru-RU" b="1" dirty="0" smtClean="0"/>
              <a:t>Вопрос 2. Порядок </a:t>
            </a:r>
            <a:r>
              <a:rPr lang="ru-RU" b="1" dirty="0"/>
              <a:t>формирования материалов по противодействию </a:t>
            </a:r>
            <a:endParaRPr lang="ru-RU" b="1" dirty="0" smtClean="0"/>
          </a:p>
          <a:p>
            <a:pPr algn="ctr">
              <a:tabLst>
                <a:tab pos="720725" algn="l"/>
              </a:tabLst>
            </a:pPr>
            <a:r>
              <a:rPr lang="ru-RU" b="1" dirty="0" smtClean="0"/>
              <a:t>терроризма </a:t>
            </a:r>
            <a:r>
              <a:rPr lang="ru-RU" b="1" dirty="0"/>
              <a:t>на сайтах учреждений ДЗМ</a:t>
            </a:r>
          </a:p>
        </p:txBody>
      </p:sp>
      <p:sp>
        <p:nvSpPr>
          <p:cNvPr id="6" name="TextBox 5"/>
          <p:cNvSpPr txBox="1"/>
          <p:nvPr/>
        </p:nvSpPr>
        <p:spPr>
          <a:xfrm>
            <a:off x="352425" y="942975"/>
            <a:ext cx="11553825" cy="5632311"/>
          </a:xfrm>
          <a:prstGeom prst="rect">
            <a:avLst/>
          </a:prstGeom>
          <a:noFill/>
        </p:spPr>
        <p:txBody>
          <a:bodyPr wrap="square" rtlCol="0">
            <a:spAutoFit/>
          </a:bodyPr>
          <a:lstStyle/>
          <a:p>
            <a:pPr indent="542925" algn="just"/>
            <a:r>
              <a:rPr lang="ru-RU" b="1" dirty="0" smtClean="0"/>
              <a:t>В </a:t>
            </a:r>
            <a:r>
              <a:rPr lang="ru-RU" b="1" dirty="0"/>
              <a:t>рамках информирования населения о возникновении угрозы террористического </a:t>
            </a:r>
            <a:r>
              <a:rPr lang="ru-RU" b="1" dirty="0" smtClean="0"/>
              <a:t>акта, а </a:t>
            </a:r>
            <a:r>
              <a:rPr lang="ru-RU" b="1" dirty="0"/>
              <a:t>также результатах деятельности в сфере профилактики терроризма необходимо </a:t>
            </a:r>
            <a:r>
              <a:rPr lang="ru-RU" b="1" dirty="0" smtClean="0"/>
              <a:t>задействовать </a:t>
            </a:r>
            <a:r>
              <a:rPr lang="ru-RU" b="1" dirty="0"/>
              <a:t>возможности официальный сайтов, социальных сетей для распространения информационных </a:t>
            </a:r>
            <a:r>
              <a:rPr lang="ru-RU" b="1" dirty="0" smtClean="0"/>
              <a:t>материалов видеоролики</a:t>
            </a:r>
            <a:r>
              <a:rPr lang="ru-RU" b="1" dirty="0"/>
              <a:t>, сообщения, плакаты, памятки), разъясняющие гражданам правила поведения </a:t>
            </a:r>
            <a:r>
              <a:rPr lang="ru-RU" b="1" dirty="0" smtClean="0"/>
              <a:t>в </a:t>
            </a:r>
            <a:r>
              <a:rPr lang="ru-RU" b="1" dirty="0"/>
              <a:t>условиях совершения теракта, в том числе с использованием БПЛА, действия при обнаружении </a:t>
            </a:r>
            <a:r>
              <a:rPr lang="ru-RU" b="1" dirty="0" smtClean="0"/>
              <a:t>подозрительных </a:t>
            </a:r>
            <a:r>
              <a:rPr lang="ru-RU" b="1" dirty="0"/>
              <a:t>предметов и лиц, а также при проведении эвакуации при чрезвычайных </a:t>
            </a:r>
            <a:r>
              <a:rPr lang="ru-RU" b="1" dirty="0" smtClean="0"/>
              <a:t>ситуациях </a:t>
            </a:r>
            <a:r>
              <a:rPr lang="ru-RU" sz="1600" b="1" dirty="0" smtClean="0">
                <a:solidFill>
                  <a:srgbClr val="FF0000"/>
                </a:solidFill>
              </a:rPr>
              <a:t>(пункт </a:t>
            </a:r>
            <a:r>
              <a:rPr lang="ru-RU" sz="1600" b="1" dirty="0">
                <a:solidFill>
                  <a:srgbClr val="FF0000"/>
                </a:solidFill>
              </a:rPr>
              <a:t>2.10 Плана </a:t>
            </a:r>
            <a:r>
              <a:rPr lang="ru-RU" sz="1600" b="1" dirty="0" smtClean="0">
                <a:solidFill>
                  <a:srgbClr val="FF0000"/>
                </a:solidFill>
              </a:rPr>
              <a:t>работы Антитеррористической комиссии </a:t>
            </a:r>
            <a:r>
              <a:rPr lang="ru-RU" sz="1600" b="1" dirty="0">
                <a:solidFill>
                  <a:srgbClr val="FF0000"/>
                </a:solidFill>
              </a:rPr>
              <a:t>города Москвы</a:t>
            </a:r>
            <a:r>
              <a:rPr lang="ru-RU" sz="1600" b="1" dirty="0" smtClean="0">
                <a:solidFill>
                  <a:srgbClr val="FF0000"/>
                </a:solidFill>
              </a:rPr>
              <a:t>)</a:t>
            </a:r>
            <a:r>
              <a:rPr lang="ru-RU" dirty="0" smtClean="0"/>
              <a:t>.</a:t>
            </a:r>
            <a:endParaRPr lang="ru-RU" dirty="0"/>
          </a:p>
          <a:p>
            <a:pPr indent="447675"/>
            <a:r>
              <a:rPr lang="ru-RU" dirty="0" smtClean="0"/>
              <a:t>Материалы </a:t>
            </a:r>
            <a:r>
              <a:rPr lang="ru-RU" dirty="0"/>
              <a:t>предлагается размещать в разделах сайта учреждения, где непосредственно содержится основная информация о деятельности учреждения.</a:t>
            </a:r>
          </a:p>
          <a:p>
            <a:pPr algn="ctr"/>
            <a:r>
              <a:rPr lang="ru-RU" b="1" dirty="0" smtClean="0"/>
              <a:t>Наименование Раздела </a:t>
            </a:r>
            <a:r>
              <a:rPr lang="ru-RU" b="1" dirty="0"/>
              <a:t>«Противодействие терроризму и </a:t>
            </a:r>
            <a:r>
              <a:rPr lang="ru-RU" b="1" dirty="0" smtClean="0"/>
              <a:t>экстремизму»</a:t>
            </a:r>
            <a:endParaRPr lang="ru-RU" dirty="0"/>
          </a:p>
          <a:p>
            <a:pPr algn="ctr"/>
            <a:r>
              <a:rPr lang="ru-RU" b="1" dirty="0" smtClean="0"/>
              <a:t>в </a:t>
            </a:r>
            <a:r>
              <a:rPr lang="ru-RU" b="1" dirty="0"/>
              <a:t>который необходимо включить подразделы:</a:t>
            </a:r>
          </a:p>
          <a:p>
            <a:pPr marL="285750" lvl="0" indent="-285750" algn="just">
              <a:buFont typeface="Wingdings" panose="05000000000000000000" pitchFamily="2" charset="2"/>
              <a:buChar char="Ø"/>
            </a:pPr>
            <a:r>
              <a:rPr lang="ru-RU" dirty="0"/>
              <a:t>Термины и определения (понятия «Терроризм», «</a:t>
            </a:r>
            <a:r>
              <a:rPr lang="ru-RU" dirty="0" err="1"/>
              <a:t>Экстримизм</a:t>
            </a:r>
            <a:r>
              <a:rPr lang="ru-RU" dirty="0" smtClean="0"/>
              <a:t>» и т.д.);</a:t>
            </a:r>
            <a:endParaRPr lang="ru-RU" dirty="0"/>
          </a:p>
          <a:p>
            <a:pPr marL="285750" lvl="0" indent="-285750" algn="just">
              <a:buFont typeface="Wingdings" panose="05000000000000000000" pitchFamily="2" charset="2"/>
              <a:buChar char="Ø"/>
            </a:pPr>
            <a:r>
              <a:rPr lang="ru-RU" dirty="0"/>
              <a:t>Ответственность за «Преступления против общественной безопасности» (глава 24 Уголовного кодекса Российской Федерации);</a:t>
            </a:r>
          </a:p>
          <a:p>
            <a:pPr marL="285750" lvl="0" indent="-285750" algn="just">
              <a:buFont typeface="Wingdings" panose="05000000000000000000" pitchFamily="2" charset="2"/>
              <a:buChar char="Ø"/>
            </a:pPr>
            <a:r>
              <a:rPr lang="ru-RU" dirty="0"/>
              <a:t>Памятки по действиям в случае получения угрозы совершения </a:t>
            </a:r>
            <a:r>
              <a:rPr lang="ru-RU" dirty="0" smtClean="0"/>
              <a:t>теракта;</a:t>
            </a:r>
            <a:endParaRPr lang="ru-RU" dirty="0"/>
          </a:p>
          <a:p>
            <a:pPr marL="285750" lvl="0" indent="-285750" algn="just">
              <a:buFont typeface="Wingdings" panose="05000000000000000000" pitchFamily="2" charset="2"/>
              <a:buChar char="Ø"/>
            </a:pPr>
            <a:r>
              <a:rPr lang="ru-RU" dirty="0"/>
              <a:t>Порядок эвакуации при получении угрозы совершения теракта или при его совершении;</a:t>
            </a:r>
          </a:p>
          <a:p>
            <a:pPr marL="285750" lvl="0" indent="-285750" algn="just">
              <a:buFont typeface="Wingdings" panose="05000000000000000000" pitchFamily="2" charset="2"/>
              <a:buChar char="Ø"/>
            </a:pPr>
            <a:r>
              <a:rPr lang="ru-RU" dirty="0"/>
              <a:t>Порядок организации пропускного и </a:t>
            </a:r>
            <a:r>
              <a:rPr lang="ru-RU" dirty="0" err="1"/>
              <a:t>внутриобъектового</a:t>
            </a:r>
            <a:r>
              <a:rPr lang="ru-RU" dirty="0"/>
              <a:t> </a:t>
            </a:r>
            <a:r>
              <a:rPr lang="ru-RU" dirty="0" smtClean="0"/>
              <a:t>режимов;</a:t>
            </a:r>
            <a:endParaRPr lang="ru-RU" dirty="0"/>
          </a:p>
          <a:p>
            <a:pPr marL="285750" lvl="0" indent="-285750" algn="just">
              <a:buFont typeface="Wingdings" panose="05000000000000000000" pitchFamily="2" charset="2"/>
              <a:buChar char="Ø"/>
            </a:pPr>
            <a:r>
              <a:rPr lang="ru-RU" dirty="0"/>
              <a:t>Перечень запрещенных к проносу </a:t>
            </a:r>
            <a:r>
              <a:rPr lang="ru-RU" dirty="0" smtClean="0"/>
              <a:t>предметов;</a:t>
            </a:r>
            <a:endParaRPr lang="ru-RU" dirty="0"/>
          </a:p>
          <a:p>
            <a:pPr marL="285750" lvl="0" indent="-285750" algn="just">
              <a:buFont typeface="Wingdings" panose="05000000000000000000" pitchFamily="2" charset="2"/>
              <a:buChar char="Ø"/>
            </a:pPr>
            <a:r>
              <a:rPr lang="ru-RU" dirty="0"/>
              <a:t>Списки телефонов дежурных и экстренных </a:t>
            </a:r>
            <a:r>
              <a:rPr lang="ru-RU" dirty="0" smtClean="0"/>
              <a:t>служб;</a:t>
            </a:r>
            <a:endParaRPr lang="ru-RU" dirty="0"/>
          </a:p>
          <a:p>
            <a:pPr marL="285750" lvl="0" indent="-285750" algn="just">
              <a:buFont typeface="Wingdings" panose="05000000000000000000" pitchFamily="2" charset="2"/>
              <a:buChar char="Ø"/>
            </a:pPr>
            <a:r>
              <a:rPr lang="ru-RU" dirty="0"/>
              <a:t>Иная значимая информация в области противодействия </a:t>
            </a:r>
            <a:r>
              <a:rPr lang="ru-RU" dirty="0" smtClean="0"/>
              <a:t>терроризма</a:t>
            </a:r>
            <a:r>
              <a:rPr lang="ru-RU" dirty="0"/>
              <a:t>.</a:t>
            </a:r>
          </a:p>
        </p:txBody>
      </p:sp>
    </p:spTree>
    <p:extLst>
      <p:ext uri="{BB962C8B-B14F-4D97-AF65-F5344CB8AC3E}">
        <p14:creationId xmlns:p14="http://schemas.microsoft.com/office/powerpoint/2010/main" val="9874614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781300" cy="871594"/>
          </a:xfrm>
          <a:prstGeom prst="rect">
            <a:avLst/>
          </a:prstGeom>
        </p:spPr>
      </p:pic>
      <p:sp>
        <p:nvSpPr>
          <p:cNvPr id="5" name="Прямоугольник 4"/>
          <p:cNvSpPr/>
          <p:nvPr/>
        </p:nvSpPr>
        <p:spPr>
          <a:xfrm>
            <a:off x="3114674" y="285661"/>
            <a:ext cx="7905751" cy="646331"/>
          </a:xfrm>
          <a:prstGeom prst="rect">
            <a:avLst/>
          </a:prstGeom>
        </p:spPr>
        <p:txBody>
          <a:bodyPr wrap="square">
            <a:spAutoFit/>
          </a:bodyPr>
          <a:lstStyle/>
          <a:p>
            <a:pPr algn="ctr">
              <a:tabLst>
                <a:tab pos="720725" algn="l"/>
              </a:tabLst>
            </a:pPr>
            <a:r>
              <a:rPr lang="ru-RU" b="1" dirty="0" smtClean="0"/>
              <a:t>Вопрос 3</a:t>
            </a:r>
            <a:r>
              <a:rPr lang="ru-RU" b="1" dirty="0"/>
              <a:t>. </a:t>
            </a:r>
            <a:r>
              <a:rPr lang="ru-RU" b="1" dirty="0" smtClean="0"/>
              <a:t>Организация </a:t>
            </a:r>
            <a:r>
              <a:rPr lang="ru-RU" b="1" dirty="0"/>
              <a:t>взаимодействия по вопросам безопасности и антитеррористической </a:t>
            </a:r>
            <a:r>
              <a:rPr lang="ru-RU" b="1" dirty="0" smtClean="0"/>
              <a:t>защищенности</a:t>
            </a:r>
            <a:endParaRPr lang="ru-RU" b="1" dirty="0"/>
          </a:p>
        </p:txBody>
      </p:sp>
      <p:sp>
        <p:nvSpPr>
          <p:cNvPr id="6" name="TextBox 5"/>
          <p:cNvSpPr txBox="1"/>
          <p:nvPr/>
        </p:nvSpPr>
        <p:spPr>
          <a:xfrm>
            <a:off x="352425" y="942975"/>
            <a:ext cx="11553825" cy="3416320"/>
          </a:xfrm>
          <a:prstGeom prst="rect">
            <a:avLst/>
          </a:prstGeom>
          <a:noFill/>
        </p:spPr>
        <p:txBody>
          <a:bodyPr wrap="square" rtlCol="0">
            <a:spAutoFit/>
          </a:bodyPr>
          <a:lstStyle/>
          <a:p>
            <a:pPr indent="542925" algn="just"/>
            <a:r>
              <a:rPr lang="ru-RU" b="1" dirty="0"/>
              <a:t>За истекший период 2025 года в медучреждениях во взаимодействии с </a:t>
            </a:r>
            <a:r>
              <a:rPr lang="ru-RU" b="1" dirty="0" smtClean="0"/>
              <a:t>ЧОП и </a:t>
            </a:r>
            <a:r>
              <a:rPr lang="ru-RU" b="1" dirty="0"/>
              <a:t>правоохранительными органами </a:t>
            </a:r>
            <a:r>
              <a:rPr lang="ru-RU" b="1" dirty="0" smtClean="0"/>
              <a:t>проведены следующие мероприятия:</a:t>
            </a:r>
          </a:p>
          <a:p>
            <a:pPr indent="542925" algn="just"/>
            <a:endParaRPr lang="ru-RU" b="1" dirty="0" smtClean="0"/>
          </a:p>
          <a:p>
            <a:pPr marL="285750" indent="-285750" algn="just">
              <a:buFont typeface="Wingdings" panose="05000000000000000000" pitchFamily="2" charset="2"/>
              <a:buChar char="Ø"/>
            </a:pPr>
            <a:r>
              <a:rPr lang="ru-RU" b="1" dirty="0" smtClean="0"/>
              <a:t>пресечено более 100 фактов попыток проноса алкогольной продукции, </a:t>
            </a:r>
            <a:r>
              <a:rPr lang="ru-RU" b="1" dirty="0"/>
              <a:t>в результате которых </a:t>
            </a:r>
            <a:r>
              <a:rPr lang="ru-RU" b="1" dirty="0" smtClean="0"/>
              <a:t>изъято </a:t>
            </a:r>
            <a:r>
              <a:rPr lang="ru-RU" b="1" dirty="0"/>
              <a:t>более </a:t>
            </a:r>
            <a:r>
              <a:rPr lang="ru-RU" b="1" dirty="0" smtClean="0"/>
              <a:t>1000 </a:t>
            </a:r>
            <a:r>
              <a:rPr lang="ru-RU" b="1" dirty="0"/>
              <a:t>бутылок алкогольной </a:t>
            </a:r>
            <a:r>
              <a:rPr lang="ru-RU" b="1" dirty="0" smtClean="0"/>
              <a:t>продукции;</a:t>
            </a:r>
          </a:p>
          <a:p>
            <a:pPr marL="285750" indent="-285750" algn="just">
              <a:buFont typeface="Wingdings" panose="05000000000000000000" pitchFamily="2" charset="2"/>
              <a:buChar char="Ø"/>
            </a:pPr>
            <a:endParaRPr lang="ru-RU" b="1" dirty="0" smtClean="0"/>
          </a:p>
          <a:p>
            <a:pPr marL="285750" indent="-285750" algn="just">
              <a:buFont typeface="Wingdings" panose="05000000000000000000" pitchFamily="2" charset="2"/>
              <a:buChar char="Ø"/>
            </a:pPr>
            <a:r>
              <a:rPr lang="ru-RU" b="1" dirty="0" smtClean="0"/>
              <a:t>изъято 30 ед. холодного и 1 ед. автоматического оружия;</a:t>
            </a:r>
          </a:p>
          <a:p>
            <a:pPr marL="285750" indent="-285750" algn="just">
              <a:buFont typeface="Wingdings" panose="05000000000000000000" pitchFamily="2" charset="2"/>
              <a:buChar char="Ø"/>
            </a:pPr>
            <a:endParaRPr lang="ru-RU" b="1" dirty="0" smtClean="0"/>
          </a:p>
          <a:p>
            <a:pPr marL="285750" indent="-285750" algn="just">
              <a:buFont typeface="Wingdings" panose="05000000000000000000" pitchFamily="2" charset="2"/>
              <a:buChar char="Ø"/>
            </a:pPr>
            <a:r>
              <a:rPr lang="ru-RU" b="1" dirty="0" smtClean="0"/>
              <a:t>задержано 3 наркокурьера;</a:t>
            </a:r>
          </a:p>
          <a:p>
            <a:pPr marL="285750" indent="-285750" algn="just">
              <a:buFont typeface="Wingdings" panose="05000000000000000000" pitchFamily="2" charset="2"/>
              <a:buChar char="Ø"/>
            </a:pPr>
            <a:endParaRPr lang="ru-RU" b="1" dirty="0" smtClean="0"/>
          </a:p>
          <a:p>
            <a:pPr marL="285750" indent="-285750" algn="just">
              <a:buFont typeface="Wingdings" panose="05000000000000000000" pitchFamily="2" charset="2"/>
              <a:buChar char="Ø"/>
            </a:pPr>
            <a:r>
              <a:rPr lang="ru-RU" b="1" smtClean="0"/>
              <a:t>установлен </a:t>
            </a:r>
            <a:r>
              <a:rPr lang="ru-RU" b="1" dirty="0" smtClean="0"/>
              <a:t>и задержан 1 человек находящийся в федеральном розыске за побег с оружием и боеприпасами из воинской части .</a:t>
            </a:r>
            <a:endParaRPr lang="ru-RU" b="1" dirty="0"/>
          </a:p>
        </p:txBody>
      </p:sp>
    </p:spTree>
    <p:extLst>
      <p:ext uri="{BB962C8B-B14F-4D97-AF65-F5344CB8AC3E}">
        <p14:creationId xmlns:p14="http://schemas.microsoft.com/office/powerpoint/2010/main" val="1049577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4" y="4435475"/>
            <a:ext cx="3090863" cy="2060575"/>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4424" y="4673052"/>
            <a:ext cx="3305175" cy="2002486"/>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781300" cy="871594"/>
          </a:xfrm>
          <a:prstGeom prst="rect">
            <a:avLst/>
          </a:prstGeom>
        </p:spPr>
      </p:pic>
      <p:sp>
        <p:nvSpPr>
          <p:cNvPr id="3" name="Текст 2"/>
          <p:cNvSpPr txBox="1">
            <a:spLocks/>
          </p:cNvSpPr>
          <p:nvPr/>
        </p:nvSpPr>
        <p:spPr>
          <a:xfrm>
            <a:off x="3257549" y="4882172"/>
            <a:ext cx="5267325" cy="1537677"/>
          </a:xfrm>
          <a:prstGeom prst="rect">
            <a:avLst/>
          </a:prstGeom>
        </p:spPr>
        <p:txBody>
          <a:bodyP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tabLst>
                <a:tab pos="720725" algn="l"/>
              </a:tabLst>
            </a:pPr>
            <a:r>
              <a:rPr lang="ru-RU" sz="2400" b="1" dirty="0">
                <a:solidFill>
                  <a:srgbClr val="FF0000"/>
                </a:solidFill>
              </a:rPr>
              <a:t>Доклад закончил, </a:t>
            </a:r>
            <a:endParaRPr lang="ru-RU" sz="2400" b="1" dirty="0" smtClean="0">
              <a:solidFill>
                <a:srgbClr val="FF0000"/>
              </a:solidFill>
            </a:endParaRPr>
          </a:p>
          <a:p>
            <a:pPr marL="0" indent="0" algn="ctr">
              <a:buNone/>
              <a:tabLst>
                <a:tab pos="720725" algn="l"/>
              </a:tabLst>
            </a:pPr>
            <a:r>
              <a:rPr lang="ru-RU" sz="2400" b="1" dirty="0" smtClean="0">
                <a:solidFill>
                  <a:srgbClr val="FF0000"/>
                </a:solidFill>
              </a:rPr>
              <a:t>спасибо </a:t>
            </a:r>
            <a:r>
              <a:rPr lang="ru-RU" sz="2400" b="1" dirty="0">
                <a:solidFill>
                  <a:srgbClr val="FF0000"/>
                </a:solidFill>
              </a:rPr>
              <a:t>за внимание, </a:t>
            </a:r>
          </a:p>
          <a:p>
            <a:pPr marL="0" indent="0" algn="ctr">
              <a:buNone/>
              <a:tabLst>
                <a:tab pos="720725" algn="l"/>
              </a:tabLst>
            </a:pPr>
            <a:r>
              <a:rPr lang="ru-RU" sz="2400" b="1" dirty="0">
                <a:solidFill>
                  <a:srgbClr val="FF0000"/>
                </a:solidFill>
              </a:rPr>
              <a:t>готов ответить на Ваши вопросы</a:t>
            </a:r>
          </a:p>
        </p:txBody>
      </p:sp>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3824" y="2041348"/>
            <a:ext cx="4581525" cy="2573514"/>
          </a:xfrm>
          <a:prstGeom prst="rect">
            <a:avLst/>
          </a:prstGeom>
        </p:spPr>
      </p:pic>
      <p:pic>
        <p:nvPicPr>
          <p:cNvPr id="5" name="Рисунок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399" y="836908"/>
            <a:ext cx="3563133" cy="2204311"/>
          </a:xfrm>
          <a:prstGeom prst="rect">
            <a:avLst/>
          </a:prstGeom>
        </p:spPr>
      </p:pic>
      <p:pic>
        <p:nvPicPr>
          <p:cNvPr id="6" name="Рисунок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9886" y="777355"/>
            <a:ext cx="3219822" cy="2137296"/>
          </a:xfrm>
          <a:prstGeom prst="rect">
            <a:avLst/>
          </a:prstGeom>
        </p:spPr>
      </p:pic>
    </p:spTree>
    <p:extLst>
      <p:ext uri="{BB962C8B-B14F-4D97-AF65-F5344CB8AC3E}">
        <p14:creationId xmlns:p14="http://schemas.microsoft.com/office/powerpoint/2010/main" val="4162767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a:extLst>
              <a:ext uri="{FF2B5EF4-FFF2-40B4-BE49-F238E27FC236}">
                <a16:creationId xmlns:a16="http://schemas.microsoft.com/office/drawing/2014/main" id="{B858A39F-B09F-F424-5E45-F28B69CDC15A}"/>
              </a:ext>
            </a:extLst>
          </p:cNvPr>
          <p:cNvSpPr txBox="1">
            <a:spLocks/>
          </p:cNvSpPr>
          <p:nvPr/>
        </p:nvSpPr>
        <p:spPr>
          <a:xfrm>
            <a:off x="437402" y="1296197"/>
            <a:ext cx="11678398" cy="1490587"/>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80000"/>
              </a:lnSpc>
            </a:pPr>
            <a:r>
              <a:rPr lang="ru-RU" sz="2000" b="1" u="sng" dirty="0" smtClean="0">
                <a:solidFill>
                  <a:schemeClr val="tx1"/>
                </a:solidFill>
              </a:rPr>
              <a:t>Телефонный терроризмом </a:t>
            </a:r>
            <a:r>
              <a:rPr lang="ru-RU" sz="1800" b="1" dirty="0" smtClean="0">
                <a:solidFill>
                  <a:schemeClr val="tx1"/>
                </a:solidFill>
              </a:rPr>
              <a:t>– это заведомо ложное сообщение о готовящемся взрыве, поджоге или иных действиях, создающих опасность гибели людей, причинения значительного имущественного ущерба либо наступления иных общественно опасных последствий, совершенное из хулиганских побуждений.</a:t>
            </a:r>
          </a:p>
          <a:p>
            <a:pPr indent="447675">
              <a:lnSpc>
                <a:spcPct val="80000"/>
              </a:lnSpc>
            </a:pPr>
            <a:r>
              <a:rPr lang="ru-RU" sz="1800" b="1" dirty="0" smtClean="0">
                <a:solidFill>
                  <a:schemeClr val="tx1"/>
                </a:solidFill>
              </a:rPr>
              <a:t>Сообщение может быть выражено в любой форме (устно, письменно, с помощью средств связи или информационно-телекоммуникационной сети «Интернет»).</a:t>
            </a:r>
            <a:endParaRPr lang="ru-RU" sz="1800" b="1" dirty="0">
              <a:solidFill>
                <a:schemeClr val="tx1"/>
              </a:solidFill>
            </a:endParaRPr>
          </a:p>
        </p:txBody>
      </p:sp>
      <p:sp>
        <p:nvSpPr>
          <p:cNvPr id="5" name="Текст 3">
            <a:extLst>
              <a:ext uri="{FF2B5EF4-FFF2-40B4-BE49-F238E27FC236}">
                <a16:creationId xmlns:a16="http://schemas.microsoft.com/office/drawing/2014/main" id="{B858A39F-B09F-F424-5E45-F28B69CDC15A}"/>
              </a:ext>
            </a:extLst>
          </p:cNvPr>
          <p:cNvSpPr txBox="1">
            <a:spLocks/>
          </p:cNvSpPr>
          <p:nvPr/>
        </p:nvSpPr>
        <p:spPr>
          <a:xfrm>
            <a:off x="3038476" y="161925"/>
            <a:ext cx="6915149" cy="657225"/>
          </a:xfrm>
          <a:prstGeom prst="rect">
            <a:avLst/>
          </a:prstGeom>
          <a:ln>
            <a:noFill/>
          </a:ln>
          <a:effectLst>
            <a:innerShdw blurRad="63500" dist="50800" dir="16200000">
              <a:prstClr val="black">
                <a:alpha val="50000"/>
              </a:prstClr>
            </a:innerShdw>
          </a:effectLst>
        </p:spPr>
        <p:txBody>
          <a:bodyPr vert="horz" lIns="91440" tIns="45720" rIns="91440" bIns="45720" rtlCol="0" anchor="ctr">
            <a:noAutofit/>
          </a:bodyP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tabLst>
                <a:tab pos="720725" algn="l"/>
              </a:tabLst>
            </a:pPr>
            <a:r>
              <a:rPr lang="ru-RU" sz="1800" b="1" dirty="0" smtClean="0">
                <a:solidFill>
                  <a:schemeClr val="tx1"/>
                </a:solidFill>
              </a:rPr>
              <a:t>Вопрос 1. Организация </a:t>
            </a:r>
            <a:r>
              <a:rPr lang="ru-RU" sz="1800" b="1" dirty="0">
                <a:solidFill>
                  <a:schemeClr val="tx1"/>
                </a:solidFill>
              </a:rPr>
              <a:t>и проведение мероприятий </a:t>
            </a:r>
            <a:endParaRPr lang="ru-RU" sz="1800" b="1" dirty="0" smtClean="0">
              <a:solidFill>
                <a:schemeClr val="tx1"/>
              </a:solidFill>
            </a:endParaRPr>
          </a:p>
          <a:p>
            <a:pPr algn="ctr">
              <a:tabLst>
                <a:tab pos="720725" algn="l"/>
              </a:tabLst>
            </a:pPr>
            <a:r>
              <a:rPr lang="ru-RU" sz="1800" b="1" dirty="0" smtClean="0">
                <a:solidFill>
                  <a:schemeClr val="tx1"/>
                </a:solidFill>
              </a:rPr>
              <a:t>при </a:t>
            </a:r>
            <a:r>
              <a:rPr lang="ru-RU" sz="1800" b="1" dirty="0">
                <a:solidFill>
                  <a:schemeClr val="tx1"/>
                </a:solidFill>
              </a:rPr>
              <a:t>поступлении угроз </a:t>
            </a:r>
            <a:r>
              <a:rPr lang="ru-RU" sz="1800" b="1" dirty="0" err="1">
                <a:solidFill>
                  <a:schemeClr val="tx1"/>
                </a:solidFill>
              </a:rPr>
              <a:t>терхарактера</a:t>
            </a:r>
            <a:r>
              <a:rPr lang="ru-RU" sz="1800" b="1" dirty="0">
                <a:solidFill>
                  <a:schemeClr val="tx1"/>
                </a:solidFill>
              </a:rPr>
              <a:t> в учреждения ДЗМ</a:t>
            </a:r>
          </a:p>
        </p:txBody>
      </p:sp>
      <p:sp>
        <p:nvSpPr>
          <p:cNvPr id="6" name="Текст 3">
            <a:extLst>
              <a:ext uri="{FF2B5EF4-FFF2-40B4-BE49-F238E27FC236}">
                <a16:creationId xmlns:a16="http://schemas.microsoft.com/office/drawing/2014/main" id="{B858A39F-B09F-F424-5E45-F28B69CDC15A}"/>
              </a:ext>
            </a:extLst>
          </p:cNvPr>
          <p:cNvSpPr txBox="1">
            <a:spLocks/>
          </p:cNvSpPr>
          <p:nvPr/>
        </p:nvSpPr>
        <p:spPr>
          <a:xfrm>
            <a:off x="322263" y="3359150"/>
            <a:ext cx="11679237" cy="331787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ru-RU" b="1" u="sng" dirty="0" smtClean="0">
                <a:solidFill>
                  <a:schemeClr val="tx1"/>
                </a:solidFill>
              </a:rPr>
              <a:t>ЧЕМ ОПАСНЫ ЛОЖНЫЕ УГРОЗЫ О ГОТОВЯЩИХСЯ ДТА :</a:t>
            </a:r>
          </a:p>
          <a:p>
            <a:pPr marL="285750" indent="-285750">
              <a:buFont typeface="Arial" panose="020B0604020202020204" pitchFamily="34" charset="0"/>
              <a:buChar char="•"/>
            </a:pPr>
            <a:r>
              <a:rPr lang="ru-RU" b="1" dirty="0" smtClean="0">
                <a:solidFill>
                  <a:schemeClr val="tx1"/>
                </a:solidFill>
              </a:rPr>
              <a:t>отвлечение спецслужб от реальных заданий. Нередко это сопровождается большими тратами на поддержание работоспособности специальных устройств для разминирования, затратами на топливо для спец. транспорта;</a:t>
            </a:r>
          </a:p>
          <a:p>
            <a:pPr marL="285750" indent="-285750">
              <a:buFont typeface="Arial" panose="020B0604020202020204" pitchFamily="34" charset="0"/>
              <a:buChar char="•"/>
            </a:pPr>
            <a:r>
              <a:rPr lang="ru-RU" b="1" dirty="0" smtClean="0">
                <a:solidFill>
                  <a:schemeClr val="tx1"/>
                </a:solidFill>
              </a:rPr>
              <a:t>срыв работы медицинского или учебного  заведений, торгового объекта, важного предприятия (аэропорта, вокзала, электростанции и т.д.) что также приводит к значительным убыткам;</a:t>
            </a:r>
          </a:p>
          <a:p>
            <a:pPr marL="285750" indent="-285750">
              <a:buFont typeface="Arial" panose="020B0604020202020204" pitchFamily="34" charset="0"/>
              <a:buChar char="•"/>
            </a:pPr>
            <a:r>
              <a:rPr lang="ru-RU" b="1" dirty="0" smtClean="0">
                <a:solidFill>
                  <a:schemeClr val="tx1"/>
                </a:solidFill>
              </a:rPr>
              <a:t>спровоцированная паника в общественном месте с большим скоплением людей которая может привести к человеческим жертвам;</a:t>
            </a:r>
          </a:p>
          <a:p>
            <a:pPr marL="285750" indent="-285750">
              <a:buFont typeface="Arial" panose="020B0604020202020204" pitchFamily="34" charset="0"/>
              <a:buChar char="•"/>
            </a:pPr>
            <a:r>
              <a:rPr lang="ru-RU" b="1" dirty="0" smtClean="0">
                <a:solidFill>
                  <a:schemeClr val="tx1"/>
                </a:solidFill>
              </a:rPr>
              <a:t>спецслужбы могут не отреагировать на очередной вызов, являющийся истинным.</a:t>
            </a:r>
            <a:endParaRPr lang="ru-RU" b="1" dirty="0">
              <a:solidFill>
                <a:schemeClr val="tx1"/>
              </a:solidFill>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781300" cy="871594"/>
          </a:xfrm>
          <a:prstGeom prst="rect">
            <a:avLst/>
          </a:prstGeom>
        </p:spPr>
      </p:pic>
    </p:spTree>
    <p:extLst>
      <p:ext uri="{BB962C8B-B14F-4D97-AF65-F5344CB8AC3E}">
        <p14:creationId xmlns:p14="http://schemas.microsoft.com/office/powerpoint/2010/main" val="352856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anim calcmode="lin" valueType="num">
                                      <p:cBhvr>
                                        <p:cTn id="1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1000"/>
                                        <p:tgtEl>
                                          <p:spTgt spid="6">
                                            <p:txEl>
                                              <p:pRg st="0" end="0"/>
                                            </p:txEl>
                                          </p:spTgt>
                                        </p:tgtEl>
                                      </p:cBhvr>
                                    </p:animEffect>
                                    <p:anim calcmode="lin" valueType="num">
                                      <p:cBhvr>
                                        <p:cTn id="2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fade">
                                      <p:cBhvr>
                                        <p:cTn id="25" dur="1000"/>
                                        <p:tgtEl>
                                          <p:spTgt spid="6">
                                            <p:txEl>
                                              <p:pRg st="1" end="1"/>
                                            </p:txEl>
                                          </p:spTgt>
                                        </p:tgtEl>
                                      </p:cBhvr>
                                    </p:animEffect>
                                    <p:anim calcmode="lin" valueType="num">
                                      <p:cBhvr>
                                        <p:cTn id="2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animEffect transition="in" filter="fade">
                                      <p:cBhvr>
                                        <p:cTn id="31" dur="1000"/>
                                        <p:tgtEl>
                                          <p:spTgt spid="6">
                                            <p:txEl>
                                              <p:pRg st="2" end="2"/>
                                            </p:txEl>
                                          </p:spTgt>
                                        </p:tgtEl>
                                      </p:cBhvr>
                                    </p:animEffect>
                                    <p:anim calcmode="lin" valueType="num">
                                      <p:cBhvr>
                                        <p:cTn id="3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fade">
                                      <p:cBhvr>
                                        <p:cTn id="37" dur="1000"/>
                                        <p:tgtEl>
                                          <p:spTgt spid="6">
                                            <p:txEl>
                                              <p:pRg st="3" end="3"/>
                                            </p:txEl>
                                          </p:spTgt>
                                        </p:tgtEl>
                                      </p:cBhvr>
                                    </p:animEffect>
                                    <p:anim calcmode="lin" valueType="num">
                                      <p:cBhvr>
                                        <p:cTn id="3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fade">
                                      <p:cBhvr>
                                        <p:cTn id="43" dur="1000"/>
                                        <p:tgtEl>
                                          <p:spTgt spid="6">
                                            <p:txEl>
                                              <p:pRg st="4" end="4"/>
                                            </p:txEl>
                                          </p:spTgt>
                                        </p:tgtEl>
                                      </p:cBhvr>
                                    </p:animEffect>
                                    <p:anim calcmode="lin" valueType="num">
                                      <p:cBhvr>
                                        <p:cTn id="44"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60332" y="603646"/>
            <a:ext cx="6969467" cy="400110"/>
          </a:xfrm>
          <a:prstGeom prst="rect">
            <a:avLst/>
          </a:prstGeom>
          <a:noFill/>
        </p:spPr>
        <p:txBody>
          <a:bodyPr wrap="square" rtlCol="0">
            <a:spAutoFit/>
          </a:bodyPr>
          <a:lstStyle/>
          <a:p>
            <a:pPr algn="ctr"/>
            <a:r>
              <a:rPr lang="ru-RU" sz="2000" b="1" dirty="0">
                <a:solidFill>
                  <a:srgbClr val="FF0000"/>
                </a:solidFill>
              </a:rPr>
              <a:t>ОТВЕТСТВЕННОСТЬ ЗА ТЕЛЕФОННЫЙ ТЕРРОРИЗМ</a:t>
            </a:r>
          </a:p>
        </p:txBody>
      </p:sp>
      <p:sp>
        <p:nvSpPr>
          <p:cNvPr id="5" name="TextBox 4"/>
          <p:cNvSpPr txBox="1"/>
          <p:nvPr/>
        </p:nvSpPr>
        <p:spPr>
          <a:xfrm>
            <a:off x="323561" y="1170086"/>
            <a:ext cx="11683134" cy="5016758"/>
          </a:xfrm>
          <a:prstGeom prst="rect">
            <a:avLst/>
          </a:prstGeom>
          <a:noFill/>
        </p:spPr>
        <p:txBody>
          <a:bodyPr wrap="square" rtlCol="0">
            <a:spAutoFit/>
          </a:bodyPr>
          <a:lstStyle/>
          <a:p>
            <a:pPr indent="534988"/>
            <a:r>
              <a:rPr lang="ru-RU" sz="1600" b="1" u="sng" dirty="0"/>
              <a:t>Статья 207. Заведомо ложное сообщение об акте терроризма</a:t>
            </a:r>
          </a:p>
          <a:p>
            <a:pPr indent="442913"/>
            <a:r>
              <a:rPr lang="ru-RU" sz="1600" b="1" dirty="0"/>
              <a:t> 1. Заведомо ложное сообщение о готовящихся взрыве, поджоге или иных действиях, создающих опасность гибели людей, причинения значительного имущественного ущерба либо наступления иных общественно опасных последствий, совершенное из хулиганских побуждений, - наказывается штрафом в размере от двухсот тысяч до пятисот тысяч рублей или в размере заработной платы или иного дохода осужденного за период от одного года до восемнадцати месяцев, либо ограничением свободы на срок до трех лет, либо принудительными работами на срок от двух до трех лет.</a:t>
            </a:r>
          </a:p>
          <a:p>
            <a:pPr indent="442913"/>
            <a:r>
              <a:rPr lang="ru-RU" sz="1600" b="1" dirty="0"/>
              <a:t>2. Деяние, предусмотренное частью первой настоящей статьи, совершенное в отношении объектов социальной инфраструктуры либо повлекшее причинение крупного ущерба, - наказывается штрафом в размере от пятисот тысяч до семисот тысяч рублей или в размере заработной платы или иного дохода осужденного за период от одного года до двух лет либо лишением свободы на срок от трех до пяти лет.</a:t>
            </a:r>
          </a:p>
          <a:p>
            <a:pPr indent="442913"/>
            <a:r>
              <a:rPr lang="ru-RU" sz="1600" b="1" dirty="0"/>
              <a:t>3. Заведомо ложное сообщение о готовящихся взрыве, поджоге или иных действиях, создающих опасность гибели людей, причинения значительного имущественного ущерба либо наступления иных общественно опасных последствий в целях дестабилизации деятельности органов власти, - наказывается штрафом в размере от семисот тысяч до одного миллиона рублей или в размере заработной платы или иного дохода осужденного за период от одного года до трех лет либо лишением свободы на срок от шести до восьми лет.</a:t>
            </a:r>
          </a:p>
          <a:p>
            <a:pPr indent="442913"/>
            <a:r>
              <a:rPr lang="ru-RU" sz="1600" b="1" dirty="0"/>
              <a:t>4. Деяния, предусмотренные частями первой, второй или третьей настоящей статьи, повлекшие по неосторожности смерть человека или иные тяжкие последствия, - наказываются штрафом в размере от одного миллиона пятисот тысяч до двух миллионов рублей или в размере заработной платы или иного дохода осужденного за период от двух до трех лет либо лишением свободы на срок от восьми до десяти лет.</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781300" cy="871594"/>
          </a:xfrm>
          <a:prstGeom prst="rect">
            <a:avLst/>
          </a:prstGeom>
        </p:spPr>
      </p:pic>
    </p:spTree>
    <p:extLst>
      <p:ext uri="{BB962C8B-B14F-4D97-AF65-F5344CB8AC3E}">
        <p14:creationId xmlns:p14="http://schemas.microsoft.com/office/powerpoint/2010/main" val="40366668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3509" y="400050"/>
            <a:ext cx="11209866" cy="466725"/>
          </a:xfrm>
        </p:spPr>
        <p:txBody>
          <a:bodyPr>
            <a:normAutofit/>
          </a:bodyPr>
          <a:lstStyle/>
          <a:p>
            <a:pPr algn="ctr"/>
            <a:r>
              <a:rPr lang="ru-RU" sz="2000" b="1" dirty="0" smtClean="0">
                <a:solidFill>
                  <a:srgbClr val="FF0000"/>
                </a:solidFill>
              </a:rPr>
              <a:t>Количество поступивших в </a:t>
            </a:r>
            <a:r>
              <a:rPr lang="ru-RU" sz="2000" b="1" dirty="0" err="1" smtClean="0">
                <a:solidFill>
                  <a:srgbClr val="FF0000"/>
                </a:solidFill>
              </a:rPr>
              <a:t>медорганизации</a:t>
            </a:r>
            <a:r>
              <a:rPr lang="ru-RU" sz="2000" b="1" dirty="0" smtClean="0">
                <a:solidFill>
                  <a:srgbClr val="FF0000"/>
                </a:solidFill>
              </a:rPr>
              <a:t> сообщений об угрозах совершения теракта</a:t>
            </a:r>
            <a:endParaRPr lang="ru-RU" sz="2000" b="1" dirty="0">
              <a:solidFill>
                <a:srgbClr val="FF0000"/>
              </a:solidFill>
            </a:endParaRPr>
          </a:p>
        </p:txBody>
      </p:sp>
      <p:sp>
        <p:nvSpPr>
          <p:cNvPr id="4" name="TextBox 3"/>
          <p:cNvSpPr txBox="1"/>
          <p:nvPr/>
        </p:nvSpPr>
        <p:spPr>
          <a:xfrm>
            <a:off x="666750" y="1190625"/>
            <a:ext cx="9257663" cy="923330"/>
          </a:xfrm>
          <a:prstGeom prst="rect">
            <a:avLst/>
          </a:prstGeom>
          <a:noFill/>
        </p:spPr>
        <p:txBody>
          <a:bodyPr wrap="none" rtlCol="0">
            <a:spAutoFit/>
          </a:bodyPr>
          <a:lstStyle/>
          <a:p>
            <a:r>
              <a:rPr lang="ru-RU" b="1" dirty="0"/>
              <a:t>В 2024 году </a:t>
            </a:r>
            <a:r>
              <a:rPr lang="ru-RU" b="1" dirty="0" smtClean="0"/>
              <a:t>поступило – 145 угроз террористической направленности, из них:</a:t>
            </a:r>
          </a:p>
          <a:p>
            <a:pPr marL="285750" indent="-285750">
              <a:buFont typeface="Wingdings" panose="05000000000000000000" pitchFamily="2" charset="2"/>
              <a:buChar char="Ø"/>
            </a:pPr>
            <a:r>
              <a:rPr lang="ru-RU" dirty="0" smtClean="0"/>
              <a:t>посредством телефонной связи – 27</a:t>
            </a:r>
          </a:p>
          <a:p>
            <a:pPr marL="285750" indent="-285750">
              <a:buFont typeface="Wingdings" panose="05000000000000000000" pitchFamily="2" charset="2"/>
              <a:buChar char="Ø"/>
            </a:pPr>
            <a:r>
              <a:rPr lang="ru-RU" dirty="0" smtClean="0"/>
              <a:t>на электронные почтовые ящики - 118</a:t>
            </a:r>
            <a:endParaRPr lang="ru-RU" dirty="0"/>
          </a:p>
        </p:txBody>
      </p:sp>
      <p:sp>
        <p:nvSpPr>
          <p:cNvPr id="5" name="TextBox 4"/>
          <p:cNvSpPr txBox="1"/>
          <p:nvPr/>
        </p:nvSpPr>
        <p:spPr>
          <a:xfrm>
            <a:off x="723900" y="2581275"/>
            <a:ext cx="11069056" cy="923330"/>
          </a:xfrm>
          <a:prstGeom prst="rect">
            <a:avLst/>
          </a:prstGeom>
          <a:noFill/>
        </p:spPr>
        <p:txBody>
          <a:bodyPr wrap="none" rtlCol="0">
            <a:spAutoFit/>
          </a:bodyPr>
          <a:lstStyle/>
          <a:p>
            <a:pPr lvl="0"/>
            <a:r>
              <a:rPr lang="ru-RU" b="1" dirty="0">
                <a:solidFill>
                  <a:prstClr val="black"/>
                </a:solidFill>
              </a:rPr>
              <a:t>За истекший период 2025 года поступило – 28 угроз террористической направленности, из них:</a:t>
            </a:r>
          </a:p>
          <a:p>
            <a:pPr marL="285750" lvl="0" indent="-285750">
              <a:buFont typeface="Wingdings" panose="05000000000000000000" pitchFamily="2" charset="2"/>
              <a:buChar char="Ø"/>
            </a:pPr>
            <a:r>
              <a:rPr lang="ru-RU" dirty="0">
                <a:solidFill>
                  <a:prstClr val="black"/>
                </a:solidFill>
              </a:rPr>
              <a:t>посредством телефонной связи – 16</a:t>
            </a:r>
          </a:p>
          <a:p>
            <a:pPr marL="285750" lvl="0" indent="-285750">
              <a:buFont typeface="Wingdings" panose="05000000000000000000" pitchFamily="2" charset="2"/>
              <a:buChar char="Ø"/>
            </a:pPr>
            <a:r>
              <a:rPr lang="ru-RU" dirty="0">
                <a:solidFill>
                  <a:prstClr val="black"/>
                </a:solidFill>
              </a:rPr>
              <a:t>на электронные почтовые ящики - 12</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3575970"/>
            <a:ext cx="4759698" cy="3058199"/>
          </a:xfrm>
          <a:prstGeom prst="rect">
            <a:avLst/>
          </a:prstGeom>
        </p:spPr>
      </p:pic>
    </p:spTree>
    <p:extLst>
      <p:ext uri="{BB962C8B-B14F-4D97-AF65-F5344CB8AC3E}">
        <p14:creationId xmlns:p14="http://schemas.microsoft.com/office/powerpoint/2010/main" val="2762916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90950" y="99690"/>
            <a:ext cx="6797386" cy="584775"/>
          </a:xfrm>
          <a:prstGeom prst="rect">
            <a:avLst/>
          </a:prstGeom>
          <a:noFill/>
        </p:spPr>
        <p:txBody>
          <a:bodyPr wrap="square" rtlCol="0">
            <a:spAutoFit/>
          </a:bodyPr>
          <a:lstStyle/>
          <a:p>
            <a:pPr algn="ctr"/>
            <a:r>
              <a:rPr lang="ru-RU" sz="1600" b="1" dirty="0"/>
              <a:t>Порядок действий при поступлении </a:t>
            </a:r>
            <a:endParaRPr lang="ru-RU" sz="1600" b="1" dirty="0" smtClean="0"/>
          </a:p>
          <a:p>
            <a:pPr algn="ctr"/>
            <a:r>
              <a:rPr lang="ru-RU" sz="1600" b="1" dirty="0" smtClean="0"/>
              <a:t>угроз </a:t>
            </a:r>
            <a:r>
              <a:rPr lang="ru-RU" sz="1600" b="1" dirty="0" err="1" smtClean="0"/>
              <a:t>терхарактера</a:t>
            </a:r>
            <a:r>
              <a:rPr lang="ru-RU" sz="1600" b="1" dirty="0" smtClean="0"/>
              <a:t> посредством </a:t>
            </a:r>
            <a:r>
              <a:rPr lang="ru-RU" sz="1600" b="1" dirty="0"/>
              <a:t>телефонной связи</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781300" cy="871594"/>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5" y="806450"/>
            <a:ext cx="2988947" cy="1660526"/>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126" y="2524125"/>
            <a:ext cx="1075724" cy="805815"/>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0" y="3733801"/>
            <a:ext cx="1062081" cy="895350"/>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1175" y="3759385"/>
            <a:ext cx="911859" cy="888815"/>
          </a:xfrm>
          <a:prstGeom prst="rect">
            <a:avLst/>
          </a:prstGeom>
        </p:spPr>
      </p:pic>
      <p:cxnSp>
        <p:nvCxnSpPr>
          <p:cNvPr id="11" name="Прямая со стрелкой 10"/>
          <p:cNvCxnSpPr>
            <a:stCxn id="6" idx="2"/>
            <a:endCxn id="8" idx="0"/>
          </p:cNvCxnSpPr>
          <p:nvPr/>
        </p:nvCxnSpPr>
        <p:spPr>
          <a:xfrm flipH="1">
            <a:off x="599631" y="3329940"/>
            <a:ext cx="1091357" cy="403861"/>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endCxn id="9" idx="0"/>
          </p:cNvCxnSpPr>
          <p:nvPr/>
        </p:nvCxnSpPr>
        <p:spPr>
          <a:xfrm>
            <a:off x="1662413" y="3320415"/>
            <a:ext cx="574692" cy="43897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Рисунок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6274" y="5163371"/>
            <a:ext cx="1590675" cy="980254"/>
          </a:xfrm>
          <a:prstGeom prst="rect">
            <a:avLst/>
          </a:prstGeom>
        </p:spPr>
      </p:pic>
      <p:cxnSp>
        <p:nvCxnSpPr>
          <p:cNvPr id="23" name="Прямая со стрелкой 22"/>
          <p:cNvCxnSpPr>
            <a:stCxn id="8" idx="2"/>
            <a:endCxn id="21" idx="0"/>
          </p:cNvCxnSpPr>
          <p:nvPr/>
        </p:nvCxnSpPr>
        <p:spPr>
          <a:xfrm>
            <a:off x="599631" y="4629151"/>
            <a:ext cx="871981" cy="5342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a:stCxn id="9" idx="2"/>
            <a:endCxn id="21" idx="0"/>
          </p:cNvCxnSpPr>
          <p:nvPr/>
        </p:nvCxnSpPr>
        <p:spPr>
          <a:xfrm flipH="1">
            <a:off x="1471612" y="4648200"/>
            <a:ext cx="765493" cy="5151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185348" y="704850"/>
            <a:ext cx="8779490" cy="1169551"/>
          </a:xfrm>
          <a:prstGeom prst="rect">
            <a:avLst/>
          </a:prstGeom>
          <a:noFill/>
        </p:spPr>
        <p:txBody>
          <a:bodyPr wrap="square" rtlCol="0">
            <a:spAutoFit/>
          </a:bodyPr>
          <a:lstStyle/>
          <a:p>
            <a:pPr algn="ctr"/>
            <a:r>
              <a:rPr lang="ru-RU" sz="1400" b="1" u="sng" dirty="0"/>
              <a:t>Предупредительные меры (меры профилактики):</a:t>
            </a:r>
          </a:p>
          <a:p>
            <a:pPr indent="285750" algn="just">
              <a:buAutoNum type="arabicPeriod"/>
            </a:pPr>
            <a:r>
              <a:rPr lang="ru-RU" sz="1400" dirty="0" smtClean="0"/>
              <a:t>Инструктировать </a:t>
            </a:r>
            <a:r>
              <a:rPr lang="ru-RU" sz="1400" dirty="0"/>
              <a:t>персонал о порядке приёма телефонных сообщений </a:t>
            </a:r>
            <a:r>
              <a:rPr lang="ru-RU" sz="1400" dirty="0" smtClean="0"/>
              <a:t>с </a:t>
            </a:r>
            <a:r>
              <a:rPr lang="ru-RU" sz="1400" dirty="0"/>
              <a:t>угрозами террористического акта.</a:t>
            </a:r>
          </a:p>
          <a:p>
            <a:pPr indent="285750" algn="just">
              <a:buAutoNum type="arabicPeriod"/>
            </a:pPr>
            <a:r>
              <a:rPr lang="ru-RU" sz="1400" dirty="0" smtClean="0"/>
              <a:t>Своевременно </a:t>
            </a:r>
            <a:r>
              <a:rPr lang="ru-RU" sz="1400" dirty="0"/>
              <a:t>оснащать телефоны организации (учреждения) устройствами автоматического определителя номера</a:t>
            </a:r>
          </a:p>
        </p:txBody>
      </p:sp>
      <p:sp>
        <p:nvSpPr>
          <p:cNvPr id="7" name="TextBox 6"/>
          <p:cNvSpPr txBox="1"/>
          <p:nvPr/>
        </p:nvSpPr>
        <p:spPr>
          <a:xfrm>
            <a:off x="3204399" y="1800225"/>
            <a:ext cx="8825676" cy="1815882"/>
          </a:xfrm>
          <a:prstGeom prst="rect">
            <a:avLst/>
          </a:prstGeom>
          <a:noFill/>
        </p:spPr>
        <p:txBody>
          <a:bodyPr wrap="square" rtlCol="0">
            <a:spAutoFit/>
          </a:bodyPr>
          <a:lstStyle/>
          <a:p>
            <a:pPr algn="ctr"/>
            <a:r>
              <a:rPr lang="ru-RU" sz="1400" b="1" u="sng" dirty="0"/>
              <a:t>Действия при получении телефонного сообщения:</a:t>
            </a:r>
            <a:endParaRPr lang="ru-RU" sz="1400" u="sng" dirty="0"/>
          </a:p>
          <a:p>
            <a:pPr indent="361950" algn="just">
              <a:buAutoNum type="arabicPeriod"/>
              <a:tabLst>
                <a:tab pos="542925" algn="l"/>
              </a:tabLst>
            </a:pPr>
            <a:r>
              <a:rPr lang="ru-RU" sz="1400" dirty="0" smtClean="0"/>
              <a:t>Незамедлительно </a:t>
            </a:r>
            <a:r>
              <a:rPr lang="ru-RU" sz="1400" dirty="0"/>
              <a:t>сообщить руководителю организации (учреждения) </a:t>
            </a:r>
            <a:r>
              <a:rPr lang="ru-RU" sz="1400" dirty="0" smtClean="0"/>
              <a:t>с </a:t>
            </a:r>
            <a:r>
              <a:rPr lang="ru-RU" sz="1400" dirty="0"/>
              <a:t>последующей передаче информации в правоохранительные органы </a:t>
            </a:r>
            <a:r>
              <a:rPr lang="ru-RU" sz="1400" dirty="0" smtClean="0"/>
              <a:t>о </a:t>
            </a:r>
            <a:r>
              <a:rPr lang="ru-RU" sz="1400" dirty="0"/>
              <a:t>поступившей угрозе совершения теракта.</a:t>
            </a:r>
          </a:p>
          <a:p>
            <a:pPr indent="361950" algn="just">
              <a:buAutoNum type="arabicPeriod"/>
            </a:pPr>
            <a:r>
              <a:rPr lang="ru-RU" sz="1400" dirty="0"/>
              <a:t>Постарайтесь дословно запомнить разговор и зафиксировать его на бумаге или с использованием звукозаписывающей аппаратуры.</a:t>
            </a:r>
          </a:p>
          <a:p>
            <a:pPr indent="361950" algn="just">
              <a:buAutoNum type="arabicPeriod"/>
            </a:pPr>
            <a:r>
              <a:rPr lang="ru-RU" sz="1400" dirty="0"/>
              <a:t>При необходимости эвакуировать людей согласно плану эвакуации.</a:t>
            </a:r>
          </a:p>
          <a:p>
            <a:pPr indent="361950" algn="just">
              <a:buAutoNum type="arabicPeriod"/>
            </a:pPr>
            <a:r>
              <a:rPr lang="ru-RU" sz="1400" dirty="0"/>
              <a:t>Информировать СОКБ ЦЭМП по факту получения информации о </a:t>
            </a:r>
            <a:r>
              <a:rPr lang="ru-RU" sz="1400" dirty="0" err="1"/>
              <a:t>теругрозе</a:t>
            </a:r>
            <a:r>
              <a:rPr lang="ru-RU" sz="1400" dirty="0"/>
              <a:t> с обязательным указанием номера телефона звонившего.</a:t>
            </a:r>
          </a:p>
        </p:txBody>
      </p:sp>
      <p:sp>
        <p:nvSpPr>
          <p:cNvPr id="10" name="TextBox 9"/>
          <p:cNvSpPr txBox="1"/>
          <p:nvPr/>
        </p:nvSpPr>
        <p:spPr>
          <a:xfrm>
            <a:off x="3195386" y="3534013"/>
            <a:ext cx="8872789" cy="3323987"/>
          </a:xfrm>
          <a:prstGeom prst="rect">
            <a:avLst/>
          </a:prstGeom>
          <a:noFill/>
        </p:spPr>
        <p:txBody>
          <a:bodyPr wrap="square" rtlCol="0">
            <a:spAutoFit/>
          </a:bodyPr>
          <a:lstStyle/>
          <a:p>
            <a:pPr algn="ctr"/>
            <a:r>
              <a:rPr lang="ru-RU" sz="1400" b="1" u="sng" dirty="0"/>
              <a:t>Постарайтесь в ходе разговора получить ответы на следующие вопросы:</a:t>
            </a:r>
            <a:endParaRPr lang="ru-RU" sz="1400" u="sng" dirty="0"/>
          </a:p>
          <a:p>
            <a:pPr indent="180975" algn="just">
              <a:buAutoNum type="arabicPeriod"/>
            </a:pPr>
            <a:r>
              <a:rPr lang="ru-RU" sz="1400" dirty="0" smtClean="0"/>
              <a:t>Куда</a:t>
            </a:r>
            <a:r>
              <a:rPr lang="ru-RU" sz="1400" dirty="0"/>
              <a:t>, кому, по какому телефонному номеру звонит этот </a:t>
            </a:r>
            <a:r>
              <a:rPr lang="ru-RU" sz="1400" dirty="0" smtClean="0"/>
              <a:t>человек, не </a:t>
            </a:r>
            <a:r>
              <a:rPr lang="ru-RU" sz="1400" dirty="0"/>
              <a:t>ошибся ли он (она) номером.</a:t>
            </a:r>
          </a:p>
          <a:p>
            <a:pPr indent="180975" algn="just">
              <a:buAutoNum type="arabicPeriod"/>
            </a:pPr>
            <a:r>
              <a:rPr lang="ru-RU" sz="1400" dirty="0" smtClean="0"/>
              <a:t>Какие </a:t>
            </a:r>
            <a:r>
              <a:rPr lang="ru-RU" sz="1400" dirty="0"/>
              <a:t>конкретные требования он (она) выдвигает.</a:t>
            </a:r>
          </a:p>
          <a:p>
            <a:pPr indent="180975" algn="just">
              <a:buAutoNum type="arabicPeriod"/>
            </a:pPr>
            <a:r>
              <a:rPr lang="ru-RU" sz="1400" dirty="0" smtClean="0"/>
              <a:t>На </a:t>
            </a:r>
            <a:r>
              <a:rPr lang="ru-RU" sz="1400" dirty="0"/>
              <a:t>каких условиях он (она) или они согласны отказаться от задуманного.</a:t>
            </a:r>
          </a:p>
          <a:p>
            <a:pPr indent="180975" algn="just">
              <a:buAutoNum type="arabicPeriod"/>
            </a:pPr>
            <a:r>
              <a:rPr lang="ru-RU" sz="1400" dirty="0" smtClean="0"/>
              <a:t>Как </a:t>
            </a:r>
            <a:r>
              <a:rPr lang="ru-RU" sz="1400" dirty="0"/>
              <a:t>и когда с ним (с ней) можно связаться.</a:t>
            </a:r>
          </a:p>
          <a:p>
            <a:pPr indent="180975" algn="just">
              <a:buAutoNum type="arabicPeriod"/>
            </a:pPr>
            <a:r>
              <a:rPr lang="ru-RU" sz="1400" dirty="0" smtClean="0"/>
              <a:t>Если </a:t>
            </a:r>
            <a:r>
              <a:rPr lang="ru-RU" sz="1400" dirty="0"/>
              <a:t>возможно, ещё в процессе разговора сообщите о звонке руководству </a:t>
            </a:r>
            <a:r>
              <a:rPr lang="ru-RU" sz="1400" dirty="0" smtClean="0"/>
              <a:t>организации учреждения</a:t>
            </a:r>
            <a:r>
              <a:rPr lang="ru-RU" sz="1400" dirty="0"/>
              <a:t>), если нет - немедленно по его окончании.</a:t>
            </a:r>
          </a:p>
          <a:p>
            <a:pPr indent="180975" algn="just">
              <a:buAutoNum type="arabicPeriod"/>
            </a:pPr>
            <a:r>
              <a:rPr lang="ru-RU" sz="1400" dirty="0" smtClean="0"/>
              <a:t>Постарайтесь </a:t>
            </a:r>
            <a:r>
              <a:rPr lang="ru-RU" sz="1400" dirty="0"/>
              <a:t>добиться от звонящего максимально возможного промежутка </a:t>
            </a:r>
            <a:r>
              <a:rPr lang="ru-RU" sz="1400" dirty="0" smtClean="0"/>
              <a:t>времени </a:t>
            </a:r>
            <a:r>
              <a:rPr lang="ru-RU" sz="1400" dirty="0"/>
              <a:t>для принятия вами и вашим руководством решений или совершения каких-либо </a:t>
            </a:r>
            <a:r>
              <a:rPr lang="ru-RU" sz="1400" dirty="0" smtClean="0"/>
              <a:t>действий</a:t>
            </a:r>
            <a:r>
              <a:rPr lang="ru-RU" sz="1400" dirty="0"/>
              <a:t>, в том числе и по порядку эвакуации персонала, работников, пациентов.</a:t>
            </a:r>
          </a:p>
          <a:p>
            <a:pPr indent="180975" algn="just">
              <a:buAutoNum type="arabicPeriod"/>
            </a:pPr>
            <a:r>
              <a:rPr lang="ru-RU" sz="1400" dirty="0" smtClean="0"/>
              <a:t>Не </a:t>
            </a:r>
            <a:r>
              <a:rPr lang="ru-RU" sz="1400" dirty="0"/>
              <a:t>распространяйтесь о факте разговора и его содержании. Максимально ограничьте </a:t>
            </a:r>
            <a:r>
              <a:rPr lang="ru-RU" sz="1400" dirty="0" smtClean="0"/>
              <a:t>число </a:t>
            </a:r>
            <a:r>
              <a:rPr lang="ru-RU" sz="1400" dirty="0"/>
              <a:t>людей, владеющих полученной информацией, в целях недопущения паники.</a:t>
            </a:r>
          </a:p>
          <a:p>
            <a:pPr indent="180975" algn="just">
              <a:buAutoNum type="arabicPeriod"/>
            </a:pPr>
            <a:r>
              <a:rPr lang="ru-RU" sz="1400" dirty="0" smtClean="0"/>
              <a:t>При </a:t>
            </a:r>
            <a:r>
              <a:rPr lang="ru-RU" sz="1400" dirty="0"/>
              <a:t>наличии автоматического определителя номера (АОН) запишите </a:t>
            </a:r>
            <a:r>
              <a:rPr lang="ru-RU" sz="1400" dirty="0" smtClean="0"/>
              <a:t>определившийся </a:t>
            </a:r>
            <a:r>
              <a:rPr lang="ru-RU" sz="1400" dirty="0"/>
              <a:t>номер телефона, что позволит избежать его случайной утраты.</a:t>
            </a:r>
          </a:p>
          <a:p>
            <a:pPr indent="180975" algn="just">
              <a:buAutoNum type="arabicPeriod"/>
            </a:pPr>
            <a:r>
              <a:rPr lang="ru-RU" sz="1400" dirty="0" smtClean="0"/>
              <a:t>При </a:t>
            </a:r>
            <a:r>
              <a:rPr lang="ru-RU" sz="1400" dirty="0"/>
              <a:t>использовании звукозаписывающей аппаратуры примите меры к сохранности звукозаписи</a:t>
            </a:r>
            <a:r>
              <a:rPr lang="ru-RU" sz="1400" dirty="0" smtClean="0"/>
              <a:t>.</a:t>
            </a:r>
            <a:endParaRPr lang="ru-RU" sz="1400" dirty="0"/>
          </a:p>
        </p:txBody>
      </p:sp>
    </p:spTree>
    <p:extLst>
      <p:ext uri="{BB962C8B-B14F-4D97-AF65-F5344CB8AC3E}">
        <p14:creationId xmlns:p14="http://schemas.microsoft.com/office/powerpoint/2010/main" val="24564011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ТЛФ терроризм (online-video-cutter.com)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15438" y="152400"/>
            <a:ext cx="11028862" cy="6203258"/>
          </a:xfrm>
        </p:spPr>
      </p:pic>
    </p:spTree>
    <p:extLst>
      <p:ext uri="{BB962C8B-B14F-4D97-AF65-F5344CB8AC3E}">
        <p14:creationId xmlns:p14="http://schemas.microsoft.com/office/powerpoint/2010/main" val="964874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90850" y="487085"/>
            <a:ext cx="6934200" cy="707886"/>
          </a:xfrm>
          <a:prstGeom prst="rect">
            <a:avLst/>
          </a:prstGeom>
          <a:noFill/>
        </p:spPr>
        <p:txBody>
          <a:bodyPr wrap="square" rtlCol="0">
            <a:spAutoFit/>
          </a:bodyPr>
          <a:lstStyle/>
          <a:p>
            <a:pPr algn="ctr"/>
            <a:r>
              <a:rPr lang="ru-RU" sz="2000" b="1" dirty="0"/>
              <a:t>Порядок действий поступлении угроз </a:t>
            </a:r>
            <a:r>
              <a:rPr lang="ru-RU" sz="2000" b="1" dirty="0" err="1" smtClean="0"/>
              <a:t>терхарактера</a:t>
            </a:r>
            <a:endParaRPr lang="ru-RU" sz="2000" b="1" dirty="0" smtClean="0"/>
          </a:p>
          <a:p>
            <a:pPr algn="ctr"/>
            <a:r>
              <a:rPr lang="ru-RU" sz="2000" b="1" dirty="0" smtClean="0"/>
              <a:t>посредством </a:t>
            </a:r>
            <a:r>
              <a:rPr lang="ru-RU" sz="2000" b="1" dirty="0"/>
              <a:t>электронной почты:</a:t>
            </a:r>
          </a:p>
        </p:txBody>
      </p:sp>
      <p:sp>
        <p:nvSpPr>
          <p:cNvPr id="5" name="TextBox 4"/>
          <p:cNvSpPr txBox="1"/>
          <p:nvPr/>
        </p:nvSpPr>
        <p:spPr>
          <a:xfrm>
            <a:off x="2790825" y="1423452"/>
            <a:ext cx="9215347" cy="5047536"/>
          </a:xfrm>
          <a:prstGeom prst="rect">
            <a:avLst/>
          </a:prstGeom>
          <a:noFill/>
        </p:spPr>
        <p:txBody>
          <a:bodyPr wrap="square" rtlCol="0">
            <a:spAutoFit/>
          </a:bodyPr>
          <a:lstStyle/>
          <a:p>
            <a:pPr indent="-285750" algn="just">
              <a:buFont typeface="Arial" panose="020B0604020202020204" pitchFamily="34" charset="0"/>
              <a:buChar char="•"/>
            </a:pPr>
            <a:r>
              <a:rPr lang="ru-RU" sz="1300" b="1" dirty="0"/>
              <a:t>незамедлительно сообщить об этом руководителю организации (учреждения) либо уполномоченному лицу, отвечающего в организации за вопросы безопасности и противодействие терроризму;</a:t>
            </a:r>
          </a:p>
          <a:p>
            <a:pPr indent="-285750" algn="just">
              <a:buFont typeface="Arial" panose="020B0604020202020204" pitchFamily="34" charset="0"/>
              <a:buChar char="•"/>
            </a:pPr>
            <a:r>
              <a:rPr lang="ru-RU" sz="1300" b="1" dirty="0"/>
              <a:t>обеспечить условия, способствующие сохранению полученной информации, ограничить доступ посторонних лиц к рабочему месту (устройству), на которое поступило сообщение с угрозой террористического характера, работу с электронной почтой;</a:t>
            </a:r>
          </a:p>
          <a:p>
            <a:pPr indent="-285750" algn="just">
              <a:buFont typeface="Arial" panose="020B0604020202020204" pitchFamily="34" charset="0"/>
              <a:buChar char="•"/>
            </a:pPr>
            <a:r>
              <a:rPr lang="ru-RU" sz="1300" b="1" dirty="0"/>
              <a:t>по прибытию сотрудников правоохранительных органов (сотрудников МВД, ФСБ) подробно ответить на их вопросы и обеспечить им доступ к рабочему месту (устройству) и электронной почте. </a:t>
            </a:r>
          </a:p>
          <a:p>
            <a:pPr indent="266700" algn="just"/>
            <a:r>
              <a:rPr lang="ru-RU" sz="1300" b="1" u="sng" dirty="0"/>
              <a:t>Руководитель либо уполномоченное им лицо должны:</a:t>
            </a:r>
          </a:p>
          <a:p>
            <a:pPr indent="-285750" algn="just">
              <a:buFont typeface="Arial" panose="020B0604020202020204" pitchFamily="34" charset="0"/>
              <a:buChar char="•"/>
            </a:pPr>
            <a:r>
              <a:rPr lang="ru-RU" sz="1300" b="1" dirty="0"/>
              <a:t>Незамедлительно проинформировать о поступившей угрозе территориальные органы ФСБ, </a:t>
            </a:r>
            <a:r>
              <a:rPr lang="ru-RU" sz="1300" b="1" dirty="0" err="1"/>
              <a:t>Росгвардии</a:t>
            </a:r>
            <a:r>
              <a:rPr lang="ru-RU" sz="1300" b="1" dirty="0"/>
              <a:t>, МВД, МЧС, а также </a:t>
            </a:r>
            <a:r>
              <a:rPr lang="ru-RU" sz="1300" b="1" dirty="0" smtClean="0"/>
              <a:t>СОКБ ЦЭМП и руководство Департамента;</a:t>
            </a:r>
            <a:endParaRPr lang="ru-RU" sz="1300" b="1" dirty="0"/>
          </a:p>
          <a:p>
            <a:pPr indent="266700" algn="just"/>
            <a:r>
              <a:rPr lang="ru-RU" sz="1300" b="1" u="sng" dirty="0"/>
              <a:t>ОРГАНИЗОВАТЬ:</a:t>
            </a:r>
          </a:p>
          <a:p>
            <a:pPr indent="-285750" algn="just">
              <a:buFont typeface="Arial" panose="020B0604020202020204" pitchFamily="34" charset="0"/>
              <a:buChar char="•"/>
            </a:pPr>
            <a:r>
              <a:rPr lang="ru-RU" sz="1300" b="1" dirty="0"/>
              <a:t>оповещение находящихся на объекте (территории) лиц об угрозе совершения теракта;</a:t>
            </a:r>
          </a:p>
          <a:p>
            <a:pPr indent="-285750" algn="just">
              <a:buFont typeface="Arial" panose="020B0604020202020204" pitchFamily="34" charset="0"/>
              <a:buChar char="•"/>
            </a:pPr>
            <a:r>
              <a:rPr lang="ru-RU" sz="1300" b="1" dirty="0" smtClean="0"/>
              <a:t>эвакуацию работников, пациентов (при необходимости);</a:t>
            </a:r>
            <a:endParaRPr lang="ru-RU" sz="1300" b="1" dirty="0"/>
          </a:p>
          <a:p>
            <a:pPr indent="-285750" algn="just">
              <a:buFont typeface="Arial" panose="020B0604020202020204" pitchFamily="34" charset="0"/>
              <a:buChar char="•"/>
            </a:pPr>
            <a:r>
              <a:rPr lang="ru-RU" sz="1300" b="1" dirty="0"/>
              <a:t>усиление охраны, а также пропускного и </a:t>
            </a:r>
            <a:r>
              <a:rPr lang="ru-RU" sz="1300" b="1" dirty="0" err="1"/>
              <a:t>внутриобъектового</a:t>
            </a:r>
            <a:r>
              <a:rPr lang="ru-RU" sz="1300" b="1" dirty="0"/>
              <a:t> режимов;</a:t>
            </a:r>
          </a:p>
          <a:p>
            <a:pPr indent="-285750" algn="just">
              <a:buFont typeface="Arial" panose="020B0604020202020204" pitchFamily="34" charset="0"/>
              <a:buChar char="•"/>
            </a:pPr>
            <a:r>
              <a:rPr lang="ru-RU" sz="1300" b="1" dirty="0"/>
              <a:t>осуществление иных мероприятий для своевременного и адекватного реагирования на возникающие террористические угрозы, предупреждения совершения теракта;</a:t>
            </a:r>
          </a:p>
          <a:p>
            <a:pPr indent="-285750" algn="just">
              <a:buFont typeface="Arial" panose="020B0604020202020204" pitchFamily="34" charset="0"/>
              <a:buChar char="•"/>
            </a:pPr>
            <a:r>
              <a:rPr lang="ru-RU" sz="1300" b="1" dirty="0"/>
              <a:t>доступ на объект (территорию) оперативных подразделений ФСБ, </a:t>
            </a:r>
            <a:r>
              <a:rPr lang="ru-RU" sz="1300" b="1" dirty="0" err="1"/>
              <a:t>Росгвардии</a:t>
            </a:r>
            <a:r>
              <a:rPr lang="ru-RU" sz="1300" b="1" dirty="0"/>
              <a:t>, МВД, МЧС</a:t>
            </a:r>
            <a:r>
              <a:rPr lang="ru-RU" sz="1300" b="1" dirty="0" smtClean="0"/>
              <a:t>.</a:t>
            </a:r>
          </a:p>
          <a:p>
            <a:pPr algn="just"/>
            <a:endParaRPr lang="ru-RU" sz="1000" b="1" dirty="0"/>
          </a:p>
          <a:p>
            <a:pPr indent="266700" algn="just"/>
            <a:r>
              <a:rPr lang="ru-RU" sz="1300" b="1" u="sng" dirty="0" smtClean="0"/>
              <a:t>ПРИ ПОЛУЧЕНИИ СООБЩЕНИЙ С УГРОЗОЙ ТЕРХАРАКТЕРА, В ВИДЕ ЭЛ. СООБЩЕНИЯ ЗАПРЕЩАЕТСЯ:</a:t>
            </a:r>
            <a:r>
              <a:rPr lang="ru-RU" sz="1300" b="1" dirty="0" smtClean="0"/>
              <a:t> </a:t>
            </a:r>
            <a:endParaRPr lang="ru-RU" sz="1300" b="1" dirty="0"/>
          </a:p>
          <a:p>
            <a:pPr indent="-285750" algn="just">
              <a:buFont typeface="Arial" panose="020B0604020202020204" pitchFamily="34" charset="0"/>
              <a:buChar char="•"/>
            </a:pPr>
            <a:r>
              <a:rPr lang="ru-RU" sz="1300" b="1" dirty="0"/>
              <a:t>перемещать из папки «Входящие» и (или) удалять поступившие по электронной почте сообщения об угрозе теракта; </a:t>
            </a:r>
          </a:p>
          <a:p>
            <a:pPr indent="-285750" algn="just">
              <a:buFont typeface="Arial" panose="020B0604020202020204" pitchFamily="34" charset="0"/>
              <a:buChar char="•"/>
            </a:pPr>
            <a:r>
              <a:rPr lang="ru-RU" sz="1300" b="1" dirty="0"/>
              <a:t>расширять круг лиц, ознакомившихся с содержанием поступившего сообщения; </a:t>
            </a:r>
          </a:p>
          <a:p>
            <a:pPr indent="-285750" algn="just">
              <a:buFont typeface="Arial" panose="020B0604020202020204" pitchFamily="34" charset="0"/>
              <a:buChar char="•"/>
            </a:pPr>
            <a:r>
              <a:rPr lang="ru-RU" sz="1300" b="1" dirty="0"/>
              <a:t>отвечать на поступившее сообщение отправителю (адресату) письма с угрозой </a:t>
            </a:r>
            <a:r>
              <a:rPr lang="ru-RU" sz="1300" b="1" dirty="0" err="1" smtClean="0"/>
              <a:t>терхарактера</a:t>
            </a:r>
            <a:r>
              <a:rPr lang="ru-RU" sz="1300" b="1" dirty="0"/>
              <a:t>; </a:t>
            </a:r>
          </a:p>
          <a:p>
            <a:pPr indent="-265113" algn="just">
              <a:buFont typeface="Arial" panose="020B0604020202020204" pitchFamily="34" charset="0"/>
              <a:buChar char="•"/>
            </a:pPr>
            <a:r>
              <a:rPr lang="ru-RU" sz="1300" b="1" dirty="0"/>
              <a:t>открывать (запускать, устанавливать) программы и/или ссылки, поступившие одновременно (в том числе во вложении к письму) с информацией об угрозе </a:t>
            </a:r>
            <a:r>
              <a:rPr lang="ru-RU" sz="1300" b="1" dirty="0" err="1" smtClean="0"/>
              <a:t>терхарактера</a:t>
            </a:r>
            <a:r>
              <a:rPr lang="ru-RU" sz="1300" b="1" dirty="0"/>
              <a:t>.</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781300" cy="871594"/>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74" y="904875"/>
            <a:ext cx="2238375" cy="201930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51" y="4888230"/>
            <a:ext cx="2336800" cy="1402080"/>
          </a:xfrm>
          <a:prstGeom prst="rect">
            <a:avLst/>
          </a:prstGeom>
        </p:spPr>
      </p:pic>
      <p:cxnSp>
        <p:nvCxnSpPr>
          <p:cNvPr id="8" name="Прямая со стрелкой 7"/>
          <p:cNvCxnSpPr>
            <a:stCxn id="2" idx="2"/>
          </p:cNvCxnSpPr>
          <p:nvPr/>
        </p:nvCxnSpPr>
        <p:spPr>
          <a:xfrm>
            <a:off x="1566862" y="2924175"/>
            <a:ext cx="14288" cy="18764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13059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 y="4804216"/>
            <a:ext cx="2667372" cy="1949009"/>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1414" y="4638675"/>
            <a:ext cx="2129959" cy="2133600"/>
          </a:xfrm>
          <a:prstGeom prst="rect">
            <a:avLst/>
          </a:prstGeom>
        </p:spPr>
      </p:pic>
      <p:sp>
        <p:nvSpPr>
          <p:cNvPr id="5" name="Прямоугольник 4"/>
          <p:cNvSpPr/>
          <p:nvPr/>
        </p:nvSpPr>
        <p:spPr>
          <a:xfrm>
            <a:off x="1817928" y="1417125"/>
            <a:ext cx="10212147" cy="4154984"/>
          </a:xfrm>
          <a:prstGeom prst="rect">
            <a:avLst/>
          </a:prstGeom>
        </p:spPr>
        <p:txBody>
          <a:bodyPr wrap="square">
            <a:spAutoFit/>
          </a:bodyPr>
          <a:lstStyle/>
          <a:p>
            <a:pPr lvl="1" algn="ctr"/>
            <a:r>
              <a:rPr lang="ru-RU" b="1" dirty="0"/>
              <a:t>КРАТКАЯ ФОРМА ДОНЕСЕНИЯ</a:t>
            </a:r>
          </a:p>
          <a:p>
            <a:pPr algn="ctr"/>
            <a:r>
              <a:rPr lang="ru-RU" b="1" dirty="0"/>
              <a:t>при поступлении угрозы </a:t>
            </a:r>
            <a:r>
              <a:rPr lang="ru-RU" b="1" dirty="0" err="1" smtClean="0"/>
              <a:t>терхарактера</a:t>
            </a:r>
            <a:endParaRPr lang="ru-RU" b="1" dirty="0"/>
          </a:p>
          <a:p>
            <a:pPr algn="ctr"/>
            <a:r>
              <a:rPr lang="ru-RU" b="1" dirty="0"/>
              <a:t>(подается </a:t>
            </a:r>
            <a:r>
              <a:rPr lang="ru-RU" b="1" dirty="0" err="1"/>
              <a:t>незамедлительтно</a:t>
            </a:r>
            <a:r>
              <a:rPr lang="ru-RU" b="1" dirty="0"/>
              <a:t> с момента получения информации</a:t>
            </a:r>
            <a:r>
              <a:rPr lang="ru-RU" b="1" dirty="0" smtClean="0"/>
              <a:t>)</a:t>
            </a:r>
          </a:p>
          <a:p>
            <a:pPr algn="ctr"/>
            <a:endParaRPr lang="ru-RU" b="1" dirty="0"/>
          </a:p>
          <a:p>
            <a:r>
              <a:rPr lang="ru-RU" sz="1600" dirty="0" smtClean="0"/>
              <a:t>1.Сокращенное </a:t>
            </a:r>
            <a:r>
              <a:rPr lang="ru-RU" sz="1600" dirty="0"/>
              <a:t>наименование учреждения: _________________________________________</a:t>
            </a:r>
          </a:p>
          <a:p>
            <a:r>
              <a:rPr lang="ru-RU" sz="1600" dirty="0"/>
              <a:t>2.Дата и время получения информации _____________________________________________</a:t>
            </a:r>
          </a:p>
          <a:p>
            <a:r>
              <a:rPr lang="ru-RU" sz="1600" dirty="0"/>
              <a:t>3.От кого получена информация (сообщается если информация поступила от третьих лиц (полиция, </a:t>
            </a:r>
            <a:r>
              <a:rPr lang="ru-RU" sz="1600" dirty="0" err="1"/>
              <a:t>Росгвардия</a:t>
            </a:r>
            <a:r>
              <a:rPr lang="ru-RU" sz="1600" dirty="0"/>
              <a:t>, иные организации) __________________________________________</a:t>
            </a:r>
          </a:p>
          <a:p>
            <a:r>
              <a:rPr lang="ru-RU" sz="1600" dirty="0"/>
              <a:t>4.Кому поступила информация _____________________________________________________</a:t>
            </a:r>
          </a:p>
          <a:p>
            <a:r>
              <a:rPr lang="ru-RU" sz="1600" dirty="0"/>
              <a:t>5.С какого номера телефона: _______________________________________________________</a:t>
            </a:r>
          </a:p>
          <a:p>
            <a:r>
              <a:rPr lang="ru-RU" sz="1600" dirty="0"/>
              <a:t>6.На какой номер телефона: _______________________________________________________</a:t>
            </a:r>
          </a:p>
          <a:p>
            <a:r>
              <a:rPr lang="ru-RU" sz="1600" dirty="0"/>
              <a:t>7.С какого адреса электронной почты: ______________________________________________</a:t>
            </a:r>
          </a:p>
          <a:p>
            <a:r>
              <a:rPr lang="ru-RU" sz="1600" dirty="0"/>
              <a:t>8.На какой адрес электронной почты: _______________________________________________</a:t>
            </a:r>
          </a:p>
          <a:p>
            <a:r>
              <a:rPr lang="ru-RU" sz="1600" dirty="0"/>
              <a:t>9.Принятые меры (проводится эвакуация – да/нет) ___________________________________</a:t>
            </a:r>
          </a:p>
          <a:p>
            <a:r>
              <a:rPr lang="ru-RU" sz="1600" dirty="0"/>
              <a:t>10.Кто передал (должность, ФИО, контактный номер телефона)</a:t>
            </a:r>
          </a:p>
          <a:p>
            <a:r>
              <a:rPr lang="ru-RU" sz="1600" dirty="0"/>
              <a:t>__________________________________________________________________________________</a:t>
            </a: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781300" cy="871594"/>
          </a:xfrm>
          <a:prstGeom prst="rect">
            <a:avLst/>
          </a:prstGeom>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84681"/>
            <a:ext cx="2724150" cy="1699189"/>
          </a:xfrm>
          <a:prstGeom prst="rect">
            <a:avLst/>
          </a:prstGeom>
        </p:spPr>
      </p:pic>
    </p:spTree>
    <p:extLst>
      <p:ext uri="{BB962C8B-B14F-4D97-AF65-F5344CB8AC3E}">
        <p14:creationId xmlns:p14="http://schemas.microsoft.com/office/powerpoint/2010/main" val="464080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95425" y="313711"/>
            <a:ext cx="9791700" cy="923330"/>
          </a:xfrm>
          <a:prstGeom prst="rect">
            <a:avLst/>
          </a:prstGeom>
          <a:noFill/>
        </p:spPr>
        <p:txBody>
          <a:bodyPr wrap="square" rtlCol="0">
            <a:spAutoFit/>
          </a:bodyPr>
          <a:lstStyle/>
          <a:p>
            <a:pPr algn="ctr"/>
            <a:r>
              <a:rPr lang="ru-RU" b="1" dirty="0"/>
              <a:t>По </a:t>
            </a:r>
            <a:r>
              <a:rPr lang="ru-RU" b="1" dirty="0" smtClean="0"/>
              <a:t>завершению </a:t>
            </a:r>
            <a:r>
              <a:rPr lang="ru-RU" b="1" dirty="0"/>
              <a:t>мероприятий </a:t>
            </a:r>
            <a:r>
              <a:rPr lang="ru-RU" b="1" dirty="0" smtClean="0"/>
              <a:t>на имя руководителя</a:t>
            </a:r>
          </a:p>
          <a:p>
            <a:pPr algn="ctr"/>
            <a:r>
              <a:rPr lang="ru-RU" b="1" dirty="0" smtClean="0"/>
              <a:t> Департамента здравоохранения </a:t>
            </a:r>
            <a:r>
              <a:rPr lang="ru-RU" b="1" dirty="0" err="1" smtClean="0"/>
              <a:t>г.Москвы</a:t>
            </a:r>
            <a:r>
              <a:rPr lang="ru-RU" b="1" dirty="0" smtClean="0"/>
              <a:t> готовится донесение, </a:t>
            </a:r>
          </a:p>
          <a:p>
            <a:pPr algn="ctr"/>
            <a:r>
              <a:rPr lang="ru-RU" b="1" dirty="0" smtClean="0"/>
              <a:t>копия которого направляется </a:t>
            </a:r>
            <a:r>
              <a:rPr lang="ru-RU" b="1" dirty="0"/>
              <a:t>в СОКБ ГБУЗ особого типа «МТНПЦМК (ЦЭМП) ДЗМ</a:t>
            </a:r>
            <a:r>
              <a:rPr lang="ru-RU" b="1" dirty="0" smtClean="0"/>
              <a:t>»</a:t>
            </a:r>
            <a:endParaRPr lang="ru-RU" b="1"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781300" cy="871594"/>
          </a:xfrm>
          <a:prstGeom prst="rect">
            <a:avLst/>
          </a:prstGeom>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2707" y="1609723"/>
            <a:ext cx="3177043" cy="5091037"/>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600199"/>
            <a:ext cx="3450469" cy="5085561"/>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 y="1534716"/>
            <a:ext cx="2199218" cy="1237060"/>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5499" y="4989291"/>
            <a:ext cx="2405385" cy="1802034"/>
          </a:xfrm>
          <a:prstGeom prst="rect">
            <a:avLst/>
          </a:prstGeom>
        </p:spPr>
      </p:pic>
    </p:spTree>
    <p:extLst>
      <p:ext uri="{BB962C8B-B14F-4D97-AF65-F5344CB8AC3E}">
        <p14:creationId xmlns:p14="http://schemas.microsoft.com/office/powerpoint/2010/main" val="45276561"/>
      </p:ext>
    </p:extLst>
  </p:cSld>
  <p:clrMapOvr>
    <a:masterClrMapping/>
  </p:clrMapOvr>
</p:sld>
</file>

<file path=ppt/theme/theme1.xml><?xml version="1.0" encoding="utf-8"?>
<a:theme xmlns:a="http://schemas.openxmlformats.org/drawingml/2006/main" name="Аспект">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167</TotalTime>
  <Words>1993</Words>
  <Application>Microsoft Office PowerPoint</Application>
  <PresentationFormat>Широкоэкранный</PresentationFormat>
  <Paragraphs>190</Paragraphs>
  <Slides>15</Slides>
  <Notes>0</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15</vt:i4>
      </vt:variant>
    </vt:vector>
  </HeadingPairs>
  <TitlesOfParts>
    <vt:vector size="21" baseType="lpstr">
      <vt:lpstr>Arial</vt:lpstr>
      <vt:lpstr>Times New Roman</vt:lpstr>
      <vt:lpstr>Trebuchet MS</vt:lpstr>
      <vt:lpstr>Wingdings</vt:lpstr>
      <vt:lpstr>Wingdings 3</vt:lpstr>
      <vt:lpstr>Аспект</vt:lpstr>
      <vt:lpstr>Презентация PowerPoint</vt:lpstr>
      <vt:lpstr>Презентация PowerPoint</vt:lpstr>
      <vt:lpstr>Презентация PowerPoint</vt:lpstr>
      <vt:lpstr>Количество поступивших в медорганизации сообщений об угрозах совершения теракта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Князев Максим Николаевич</dc:creator>
  <cp:lastModifiedBy>Князев Максим Николаевич</cp:lastModifiedBy>
  <cp:revision>39</cp:revision>
  <dcterms:created xsi:type="dcterms:W3CDTF">2025-07-23T07:54:28Z</dcterms:created>
  <dcterms:modified xsi:type="dcterms:W3CDTF">2025-08-21T07:38:17Z</dcterms:modified>
</cp:coreProperties>
</file>